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29"/>
  </p:notesMasterIdLst>
  <p:sldIdLst>
    <p:sldId id="296" r:id="rId6"/>
    <p:sldId id="301" r:id="rId7"/>
    <p:sldId id="290" r:id="rId8"/>
    <p:sldId id="288" r:id="rId9"/>
    <p:sldId id="291" r:id="rId10"/>
    <p:sldId id="302" r:id="rId11"/>
    <p:sldId id="303" r:id="rId12"/>
    <p:sldId id="295" r:id="rId13"/>
    <p:sldId id="304" r:id="rId14"/>
    <p:sldId id="305" r:id="rId15"/>
    <p:sldId id="287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</p:sldIdLst>
  <p:sldSz cx="12195175" cy="6859588"/>
  <p:notesSz cx="6808788" cy="9940925"/>
  <p:defaultTextStyle>
    <a:defPPr>
      <a:defRPr lang="de-DE"/>
    </a:defPPr>
    <a:lvl1pPr marL="0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9100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8200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7300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6400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5499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4599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3699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2799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inweisung" id="{F10248E7-E551-4F27-A9C3-97A82DE2D7E4}">
          <p14:sldIdLst>
            <p14:sldId id="296"/>
            <p14:sldId id="301"/>
          </p14:sldIdLst>
        </p14:section>
        <p14:section name="Selbsttest" id="{B887EE28-BBB2-40F4-BC49-363AD7FA75B4}">
          <p14:sldIdLst>
            <p14:sldId id="290"/>
            <p14:sldId id="288"/>
          </p14:sldIdLst>
        </p14:section>
        <p14:section name="Gymnasium" id="{B46F2FBF-B6EA-463B-BF82-9A1B83406B31}">
          <p14:sldIdLst>
            <p14:sldId id="291"/>
            <p14:sldId id="302"/>
            <p14:sldId id="303"/>
          </p14:sldIdLst>
        </p14:section>
        <p14:section name="Ergebnis Gymnasium" id="{7E77B3EB-5B85-40DC-B74A-F676CA49AE2C}">
          <p14:sldIdLst>
            <p14:sldId id="295"/>
            <p14:sldId id="304"/>
            <p14:sldId id="305"/>
            <p14:sldId id="287"/>
          </p14:sldIdLst>
        </p14:section>
        <p14:section name="Waldorfschule" id="{65000E9D-74E3-41B2-B794-A6A04BCC433D}">
          <p14:sldIdLst>
            <p14:sldId id="306"/>
            <p14:sldId id="307"/>
            <p14:sldId id="308"/>
          </p14:sldIdLst>
        </p14:section>
        <p14:section name="Ergebnis Waldorfschule" id="{6766ACB2-EF33-4244-AF70-9D2013193FA6}">
          <p14:sldIdLst>
            <p14:sldId id="309"/>
            <p14:sldId id="310"/>
            <p14:sldId id="311"/>
            <p14:sldId id="312"/>
          </p14:sldIdLst>
        </p14:section>
        <p14:section name="HBF" id="{585CEC27-1E7C-488D-871D-ADFE836033D3}">
          <p14:sldIdLst>
            <p14:sldId id="313"/>
            <p14:sldId id="314"/>
          </p14:sldIdLst>
        </p14:section>
        <p14:section name="Ergebnisse HBF" id="{D5589688-1051-4646-A669-3FDD15E6F868}">
          <p14:sldIdLst>
            <p14:sldId id="315"/>
            <p14:sldId id="316"/>
            <p14:sldId id="3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832" userDrawn="1">
          <p15:clr>
            <a:srgbClr val="A4A3A4"/>
          </p15:clr>
        </p15:guide>
        <p15:guide id="2" orient="horz" pos="3433" userDrawn="1">
          <p15:clr>
            <a:srgbClr val="A4A3A4"/>
          </p15:clr>
        </p15:guide>
        <p15:guide id="3" orient="horz" pos="3924" userDrawn="1">
          <p15:clr>
            <a:srgbClr val="A4A3A4"/>
          </p15:clr>
        </p15:guide>
        <p15:guide id="4" orient="horz" pos="3657" userDrawn="1">
          <p15:clr>
            <a:srgbClr val="A4A3A4"/>
          </p15:clr>
        </p15:guide>
        <p15:guide id="5" orient="horz" pos="1213" userDrawn="1">
          <p15:clr>
            <a:srgbClr val="A4A3A4"/>
          </p15:clr>
        </p15:guide>
        <p15:guide id="6" pos="475" userDrawn="1">
          <p15:clr>
            <a:srgbClr val="A4A3A4"/>
          </p15:clr>
        </p15:guide>
        <p15:guide id="7" pos="7207" userDrawn="1">
          <p15:clr>
            <a:srgbClr val="A4A3A4"/>
          </p15:clr>
        </p15:guide>
        <p15:guide id="8" orient="horz" pos="2569" userDrawn="1">
          <p15:clr>
            <a:srgbClr val="A4A3A4"/>
          </p15:clr>
        </p15:guide>
        <p15:guide id="9" pos="624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nurr, Alexandra" initials="SA" lastIdx="0" clrIdx="0">
    <p:extLst>
      <p:ext uri="{19B8F6BF-5375-455C-9EA6-DF929625EA0E}">
        <p15:presenceInfo xmlns:p15="http://schemas.microsoft.com/office/powerpoint/2012/main" userId="S-1-5-21-1907973733-946892554-2254325144-35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8EA"/>
    <a:srgbClr val="FFFFFF"/>
    <a:srgbClr val="FFFFCC"/>
    <a:srgbClr val="CBCED3"/>
    <a:srgbClr val="9C9FA1"/>
    <a:srgbClr val="939698"/>
    <a:srgbClr val="8B0011"/>
    <a:srgbClr val="929598"/>
    <a:srgbClr val="C8D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3" autoAdjust="0"/>
    <p:restoredTop sz="92019" autoAdjust="0"/>
  </p:normalViewPr>
  <p:slideViewPr>
    <p:cSldViewPr snapToObjects="1" showGuides="1">
      <p:cViewPr varScale="1">
        <p:scale>
          <a:sx n="98" d="100"/>
          <a:sy n="98" d="100"/>
        </p:scale>
        <p:origin x="108" y="396"/>
      </p:cViewPr>
      <p:guideLst>
        <p:guide orient="horz" pos="3832"/>
        <p:guide orient="horz" pos="3433"/>
        <p:guide orient="horz" pos="3924"/>
        <p:guide orient="horz" pos="3657"/>
        <p:guide orient="horz" pos="1213"/>
        <p:guide pos="475"/>
        <p:guide pos="7207"/>
        <p:guide orient="horz" pos="2569"/>
        <p:guide pos="624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2582"/>
    </p:cViewPr>
  </p:sorterViewPr>
  <p:notesViewPr>
    <p:cSldViewPr snapToObjects="1">
      <p:cViewPr varScale="1">
        <p:scale>
          <a:sx n="80" d="100"/>
          <a:sy n="80" d="100"/>
        </p:scale>
        <p:origin x="2568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commentAuthors" Target="commentAuthors.xml"/><Relationship Id="rId35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DFA29-3256-431D-AE79-C0F40E7401BE}" type="datetimeFigureOut">
              <a:rPr lang="de-DE" smtClean="0"/>
              <a:t>05.02.2024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D9C04-160D-468E-BC02-B223DBE9CC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7512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9100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8200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7300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6400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5499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4599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3699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2799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e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029EB9CE-FDD9-4B67-9F0B-8838B5ADF7F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569195" y="2384175"/>
            <a:ext cx="3024000" cy="2916000"/>
          </a:xfrm>
          <a:prstGeom prst="rect">
            <a:avLst/>
          </a:prstGeom>
        </p:spPr>
        <p:txBody>
          <a:bodyPr/>
          <a:lstStyle>
            <a:lvl1pPr marL="0" marR="0" indent="0" algn="l" defTabSz="958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1A"/>
              </a:buClr>
              <a:buSzPct val="88000"/>
              <a:buFont typeface="Wingdings 2" panose="05020102010507070707" pitchFamily="18" charset="2"/>
              <a:buNone/>
              <a:tabLst/>
              <a:defRPr sz="1100">
                <a:latin typeface="+mn-lt"/>
                <a:cs typeface="Times New Roman" panose="02020603050405020304" pitchFamily="18" charset="0"/>
              </a:defRPr>
            </a:lvl1pPr>
            <a:lvl2pPr marL="395637" marR="0" indent="0" algn="l" defTabSz="958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D4548">
                  <a:lumMod val="50000"/>
                </a:srgbClr>
              </a:buClr>
              <a:buSzPct val="88000"/>
              <a:buFont typeface="Arial" panose="020B0604020202020204" pitchFamily="34" charset="0"/>
              <a:buNone/>
              <a:tabLst/>
              <a:defRPr sz="1100">
                <a:latin typeface="+mn-lt"/>
                <a:cs typeface="Times New Roman" panose="02020603050405020304" pitchFamily="18" charset="0"/>
              </a:defRPr>
            </a:lvl2pPr>
          </a:lstStyle>
          <a:p>
            <a:r>
              <a:rPr lang="de-DE" sz="2000" b="1" dirty="0" err="1" smtClean="0">
                <a:solidFill>
                  <a:schemeClr val="accent6"/>
                </a:solidFill>
                <a:latin typeface="+mn-lt"/>
              </a:rPr>
              <a:t>gjdhjfdgh</a:t>
            </a:r>
            <a:endParaRPr lang="de-DE" sz="2000" b="1" dirty="0" smtClean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8" name="Inhaltsplatzhalter 6">
            <a:extLst>
              <a:ext uri="{FF2B5EF4-FFF2-40B4-BE49-F238E27FC236}">
                <a16:creationId xmlns:a16="http://schemas.microsoft.com/office/drawing/2014/main" id="{73B25206-C0BC-4E45-B317-8630E9B34279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601643" y="2384175"/>
            <a:ext cx="3024000" cy="2916000"/>
          </a:xfrm>
          <a:prstGeom prst="rect">
            <a:avLst/>
          </a:prstGeom>
        </p:spPr>
        <p:txBody>
          <a:bodyPr/>
          <a:lstStyle>
            <a:lvl1pPr marL="0" marR="0" indent="0" algn="l" defTabSz="958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1A"/>
              </a:buClr>
              <a:buSzPct val="88000"/>
              <a:buFont typeface="Wingdings 2" panose="05020102010507070707" pitchFamily="18" charset="2"/>
              <a:buNone/>
              <a:tabLst/>
              <a:defRPr sz="1800">
                <a:latin typeface="+mn-lt"/>
                <a:cs typeface="Times New Roman" panose="02020603050405020304" pitchFamily="18" charset="0"/>
              </a:defRPr>
            </a:lvl1pPr>
            <a:lvl2pPr marL="395637" marR="0" indent="0" algn="l" defTabSz="958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D4548">
                  <a:lumMod val="50000"/>
                </a:srgbClr>
              </a:buClr>
              <a:buSzPct val="88000"/>
              <a:buFont typeface="Arial" panose="020B0604020202020204" pitchFamily="34" charset="0"/>
              <a:buNone/>
              <a:tabLst/>
              <a:defRPr sz="1800">
                <a:latin typeface="+mn-lt"/>
                <a:cs typeface="Times New Roman" panose="02020603050405020304" pitchFamily="18" charset="0"/>
              </a:defRPr>
            </a:lvl2pPr>
          </a:lstStyle>
          <a:p>
            <a:pPr marL="360000" marR="0" lvl="0" indent="-360000" algn="l" defTabSz="958200" rtl="0" eaLnBrk="1" fontAlgn="auto" latinLnBrk="0" hangingPunct="1">
              <a:lnSpc>
                <a:spcPts val="2600"/>
              </a:lnSpc>
              <a:spcBef>
                <a:spcPts val="300"/>
              </a:spcBef>
              <a:spcAft>
                <a:spcPts val="0"/>
              </a:spcAft>
              <a:buClr>
                <a:srgbClr val="E2001A"/>
              </a:buClr>
              <a:buSzPct val="88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3D454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 einfügen // Infos am Folienrand beachten</a:t>
            </a:r>
          </a:p>
          <a:p>
            <a:pPr marL="756000" marR="0" lvl="1" indent="-360363" algn="l" defTabSz="958200" rtl="0" eaLnBrk="1" fontAlgn="auto" latinLnBrk="0" hangingPunct="1">
              <a:lnSpc>
                <a:spcPts val="2600"/>
              </a:lnSpc>
              <a:spcBef>
                <a:spcPts val="300"/>
              </a:spcBef>
              <a:spcAft>
                <a:spcPts val="0"/>
              </a:spcAft>
              <a:buClr>
                <a:srgbClr val="3D4548">
                  <a:lumMod val="50000"/>
                </a:srgbClr>
              </a:buClr>
              <a:buSzPct val="88000"/>
              <a:buFont typeface="Arial" panose="020B0604020202020204" pitchFamily="34" charset="0"/>
              <a:buChar char="−"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3D454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17591635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ußzeilenplatzhalter 4"/>
          <p:cNvSpPr txBox="1">
            <a:spLocks/>
          </p:cNvSpPr>
          <p:nvPr userDrawn="1"/>
        </p:nvSpPr>
        <p:spPr>
          <a:xfrm>
            <a:off x="3678795" y="303939"/>
            <a:ext cx="7762241" cy="32645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de-DE"/>
            </a:defPPr>
            <a:lvl1pPr marL="0" indent="0" algn="r" defTabSz="9582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1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9100" algn="l" defTabSz="95820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8200" algn="l" defTabSz="95820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7300" algn="l" defTabSz="95820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6400" algn="l" defTabSz="95820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5499" algn="l" defTabSz="95820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4599" algn="l" defTabSz="95820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3699" algn="l" defTabSz="95820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2799" algn="l" defTabSz="95820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/>
              <a:t>Duale Hochschule Baden-Württemberg</a:t>
            </a:r>
          </a:p>
          <a:p>
            <a:r>
              <a:rPr lang="de-DE" sz="1100"/>
              <a:t>Center for Advanced Studies</a:t>
            </a:r>
            <a:endParaRPr lang="de-DE" sz="1100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1340876" y="684000"/>
            <a:ext cx="10100160" cy="0"/>
          </a:xfrm>
          <a:prstGeom prst="line">
            <a:avLst/>
          </a:prstGeom>
          <a:ln w="3175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ieren 13"/>
          <p:cNvGrpSpPr/>
          <p:nvPr userDrawn="1"/>
        </p:nvGrpSpPr>
        <p:grpSpPr>
          <a:xfrm>
            <a:off x="-2348166" y="-468000"/>
            <a:ext cx="15565169" cy="7794000"/>
            <a:chOff x="-1908000" y="-468000"/>
            <a:chExt cx="12647460" cy="7794000"/>
          </a:xfrm>
        </p:grpSpPr>
        <p:grpSp>
          <p:nvGrpSpPr>
            <p:cNvPr id="12" name="Gruppieren 11"/>
            <p:cNvGrpSpPr/>
            <p:nvPr userDrawn="1"/>
          </p:nvGrpSpPr>
          <p:grpSpPr>
            <a:xfrm>
              <a:off x="612775" y="6966000"/>
              <a:ext cx="8683625" cy="360000"/>
              <a:chOff x="612775" y="6966000"/>
              <a:chExt cx="8683625" cy="360000"/>
            </a:xfrm>
          </p:grpSpPr>
          <p:sp>
            <p:nvSpPr>
              <p:cNvPr id="46" name="Textfeld 45"/>
              <p:cNvSpPr txBox="1"/>
              <p:nvPr userDrawn="1"/>
            </p:nvSpPr>
            <p:spPr>
              <a:xfrm>
                <a:off x="8503200" y="6966000"/>
                <a:ext cx="720000" cy="360000"/>
              </a:xfrm>
              <a:prstGeom prst="rect">
                <a:avLst/>
              </a:prstGeom>
              <a:noFill/>
            </p:spPr>
            <p:txBody>
              <a:bodyPr wrap="square" lIns="0" tIns="0" rIns="18000" bIns="0" rtlCol="0" anchor="t" anchorCtr="0">
                <a:noAutofit/>
              </a:bodyPr>
              <a:lstStyle/>
              <a:p>
                <a:pPr marL="0" marR="0" indent="0" algn="r" defTabSz="958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cm 25,82</a:t>
                </a:r>
              </a:p>
              <a:p>
                <a:pPr marL="0" marR="0" indent="0" algn="r" defTabSz="958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12,06</a:t>
                </a:r>
              </a:p>
            </p:txBody>
          </p:sp>
          <p:cxnSp>
            <p:nvCxnSpPr>
              <p:cNvPr id="47" name="Gerade Verbindung 46"/>
              <p:cNvCxnSpPr/>
              <p:nvPr userDrawn="1"/>
            </p:nvCxnSpPr>
            <p:spPr>
              <a:xfrm>
                <a:off x="612775" y="6966000"/>
                <a:ext cx="0" cy="36000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Gerade Verbindung 47"/>
              <p:cNvCxnSpPr/>
              <p:nvPr userDrawn="1"/>
            </p:nvCxnSpPr>
            <p:spPr>
              <a:xfrm>
                <a:off x="9296400" y="6966000"/>
                <a:ext cx="0" cy="36000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gieanweisung // Fußzeile"/>
              <p:cNvSpPr txBox="1"/>
              <p:nvPr userDrawn="1"/>
            </p:nvSpPr>
            <p:spPr>
              <a:xfrm rot="10800000" flipH="1" flipV="1">
                <a:off x="684465" y="6966000"/>
                <a:ext cx="78192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1800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Fußzeilenfeld pro Folie oder für alle/mehrere anpassen über Menü:</a:t>
                </a:r>
              </a:p>
              <a:p>
                <a:pPr indent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Einfügen</a:t>
                </a: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Text</a:t>
                </a: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Kopf- und Fußzeile</a:t>
                </a:r>
              </a:p>
            </p:txBody>
          </p:sp>
        </p:grpSp>
        <p:grpSp>
          <p:nvGrpSpPr>
            <p:cNvPr id="55" name="Gruppieren 54"/>
            <p:cNvGrpSpPr/>
            <p:nvPr userDrawn="1"/>
          </p:nvGrpSpPr>
          <p:grpSpPr>
            <a:xfrm>
              <a:off x="-1908000" y="0"/>
              <a:ext cx="1800001" cy="3996000"/>
              <a:chOff x="-1908000" y="0"/>
              <a:chExt cx="1800001" cy="3996000"/>
            </a:xfrm>
          </p:grpSpPr>
          <p:sp>
            <p:nvSpPr>
              <p:cNvPr id="38" name="Regieanweisung // Allgemein"/>
              <p:cNvSpPr txBox="1"/>
              <p:nvPr userDrawn="1"/>
            </p:nvSpPr>
            <p:spPr>
              <a:xfrm rot="10800000" flipH="1" flipV="1">
                <a:off x="-1908000" y="0"/>
                <a:ext cx="1800000" cy="1260475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Folie in Ursprungsform </a:t>
                </a:r>
              </a:p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bringen über Menu:</a:t>
                </a:r>
              </a:p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Start</a:t>
                </a: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Folien</a:t>
                </a: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Zurücksetzen</a:t>
                </a:r>
              </a:p>
              <a:p>
                <a:pPr indent="0" algn="r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</a:pP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Wechsel des Folienlayouts </a:t>
                </a:r>
                <a:b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</a:b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im Menü über:</a:t>
                </a:r>
              </a:p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Start</a:t>
                </a: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Folien</a:t>
                </a: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Layout</a:t>
                </a:r>
                <a:endParaRPr lang="de-DE" sz="1000" b="0" baseline="0" dirty="0">
                  <a:solidFill>
                    <a:schemeClr val="tx1">
                      <a:lumMod val="50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41" name="Regieanweisung // Listenebenen"/>
              <p:cNvSpPr txBox="1"/>
              <p:nvPr userDrawn="1"/>
            </p:nvSpPr>
            <p:spPr>
              <a:xfrm rot="10800000" flipH="1" flipV="1">
                <a:off x="-1908000" y="2376000"/>
                <a:ext cx="1800000" cy="72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1800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</a:pP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Wechsel der Textebene</a:t>
                </a:r>
                <a:b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</a:b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im Menü über: </a:t>
                </a:r>
                <a:b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</a:br>
                <a: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Start</a:t>
                </a: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Absatz</a:t>
                </a: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</a:br>
                <a: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grpSp>
            <p:nvGrpSpPr>
              <p:cNvPr id="9" name="Gruppieren 8"/>
              <p:cNvGrpSpPr/>
              <p:nvPr userDrawn="1"/>
            </p:nvGrpSpPr>
            <p:grpSpPr>
              <a:xfrm>
                <a:off x="-1800000" y="3204000"/>
                <a:ext cx="1692001" cy="792000"/>
                <a:chOff x="-1800000" y="3204000"/>
                <a:chExt cx="1692001" cy="792000"/>
              </a:xfrm>
            </p:grpSpPr>
            <p:sp>
              <p:nvSpPr>
                <p:cNvPr id="40" name="Listenebenen verringern"/>
                <p:cNvSpPr txBox="1"/>
                <p:nvPr userDrawn="1"/>
              </p:nvSpPr>
              <p:spPr>
                <a:xfrm rot="10800000" flipH="1" flipV="1">
                  <a:off x="-1800000" y="3672000"/>
                  <a:ext cx="864000" cy="324000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vert="horz" wrap="square" lIns="0" tIns="0" rIns="0" bIns="0" rtlCol="0" anchor="ctr" anchorCtr="0">
                  <a:noAutofit/>
                </a:bodyPr>
                <a:lstStyle>
                  <a:defPPr>
                    <a:defRPr lang="de-DE"/>
                  </a:defPPr>
                  <a:lvl1pPr marL="0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21528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43056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64584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86112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607640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129168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650696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172224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indent="0" algn="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de-DE" sz="1000" b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  <a:cs typeface="Arial" panose="020B0604020202020204" pitchFamily="34" charset="0"/>
                    </a:rPr>
                    <a:t>Listenebene verringern</a:t>
                  </a:r>
                </a:p>
              </p:txBody>
            </p:sp>
            <p:sp>
              <p:nvSpPr>
                <p:cNvPr id="42" name="Listenebenen erhöhen"/>
                <p:cNvSpPr txBox="1"/>
                <p:nvPr userDrawn="1"/>
              </p:nvSpPr>
              <p:spPr>
                <a:xfrm rot="10800000" flipH="1" flipV="1">
                  <a:off x="-1800000" y="3204000"/>
                  <a:ext cx="864000" cy="324000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vert="horz" wrap="square" lIns="0" tIns="0" rIns="0" bIns="0" rtlCol="0" anchor="ctr" anchorCtr="0">
                  <a:noAutofit/>
                </a:bodyPr>
                <a:lstStyle>
                  <a:defPPr>
                    <a:defRPr lang="de-DE"/>
                  </a:defPPr>
                  <a:lvl1pPr marL="0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21528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43056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64584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86112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607640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129168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650696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172224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indent="0" algn="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de-DE" sz="1000" b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  <a:cs typeface="Arial" panose="020B0604020202020204" pitchFamily="34" charset="0"/>
                    </a:rPr>
                    <a:t>Listenebene erhöhen</a:t>
                  </a:r>
                </a:p>
              </p:txBody>
            </p:sp>
            <p:pic>
              <p:nvPicPr>
                <p:cNvPr id="15" name="Bild Listenebenen erhöhen"/>
                <p:cNvPicPr>
                  <a:picLocks noChangeAspect="1" noChangeArrowheads="1"/>
                </p:cNvPicPr>
                <p:nvPr userDrawn="1"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850505" y="3204000"/>
                  <a:ext cx="742505" cy="3240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6" name="Bild Listenebenen verringern"/>
                <p:cNvPicPr>
                  <a:picLocks noChangeAspect="1" noChangeArrowheads="1"/>
                </p:cNvPicPr>
                <p:nvPr userDrawn="1"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850504" y="3672000"/>
                  <a:ext cx="742505" cy="3240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grpSp>
          <p:nvGrpSpPr>
            <p:cNvPr id="10" name="Gruppieren 9"/>
            <p:cNvGrpSpPr/>
            <p:nvPr userDrawn="1"/>
          </p:nvGrpSpPr>
          <p:grpSpPr>
            <a:xfrm>
              <a:off x="10018800" y="1260475"/>
              <a:ext cx="720660" cy="4968875"/>
              <a:chOff x="10018800" y="1260475"/>
              <a:chExt cx="720660" cy="4968875"/>
            </a:xfrm>
          </p:grpSpPr>
          <p:cxnSp>
            <p:nvCxnSpPr>
              <p:cNvPr id="31" name="Gerade Verbindung 30"/>
              <p:cNvCxnSpPr/>
              <p:nvPr userDrawn="1"/>
            </p:nvCxnSpPr>
            <p:spPr>
              <a:xfrm>
                <a:off x="10018800" y="1260475"/>
                <a:ext cx="360000" cy="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Gerade Verbindung 52"/>
              <p:cNvCxnSpPr/>
              <p:nvPr userDrawn="1"/>
            </p:nvCxnSpPr>
            <p:spPr>
              <a:xfrm>
                <a:off x="10019460" y="6229350"/>
                <a:ext cx="360000" cy="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feld 53"/>
              <p:cNvSpPr txBox="1"/>
              <p:nvPr userDrawn="1"/>
            </p:nvSpPr>
            <p:spPr>
              <a:xfrm>
                <a:off x="10019460" y="5832000"/>
                <a:ext cx="720000" cy="360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b" anchorCtr="0">
                <a:noAutofit/>
              </a:bodyPr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07,78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17,30 cm</a:t>
                </a:r>
              </a:p>
            </p:txBody>
          </p:sp>
          <p:cxnSp>
            <p:nvCxnSpPr>
              <p:cNvPr id="49" name="Gerade Verbindung 48"/>
              <p:cNvCxnSpPr/>
              <p:nvPr userDrawn="1"/>
            </p:nvCxnSpPr>
            <p:spPr>
              <a:xfrm>
                <a:off x="10018800" y="2055813"/>
                <a:ext cx="360000" cy="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uppieren 10"/>
            <p:cNvGrpSpPr/>
            <p:nvPr userDrawn="1"/>
          </p:nvGrpSpPr>
          <p:grpSpPr>
            <a:xfrm>
              <a:off x="612775" y="-468000"/>
              <a:ext cx="8683625" cy="360002"/>
              <a:chOff x="612775" y="-468000"/>
              <a:chExt cx="8683625" cy="360002"/>
            </a:xfrm>
          </p:grpSpPr>
          <p:cxnSp>
            <p:nvCxnSpPr>
              <p:cNvPr id="35" name="Gerade Verbindung 34"/>
              <p:cNvCxnSpPr/>
              <p:nvPr userDrawn="1"/>
            </p:nvCxnSpPr>
            <p:spPr>
              <a:xfrm>
                <a:off x="612775" y="-468000"/>
                <a:ext cx="0" cy="36000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 Verbindung 35"/>
              <p:cNvCxnSpPr/>
              <p:nvPr userDrawn="1"/>
            </p:nvCxnSpPr>
            <p:spPr>
              <a:xfrm>
                <a:off x="9296400" y="-468000"/>
                <a:ext cx="0" cy="36000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feld 36"/>
              <p:cNvSpPr txBox="1"/>
              <p:nvPr userDrawn="1"/>
            </p:nvSpPr>
            <p:spPr>
              <a:xfrm>
                <a:off x="683999" y="-468000"/>
                <a:ext cx="944103" cy="360000"/>
              </a:xfrm>
              <a:prstGeom prst="rect">
                <a:avLst/>
              </a:prstGeom>
              <a:noFill/>
            </p:spPr>
            <p:txBody>
              <a:bodyPr wrap="square" lIns="18000" tIns="0" rIns="0" bIns="0" rtlCol="0" anchor="b" anchorCtr="0">
                <a:noAutofit/>
              </a:bodyPr>
              <a:lstStyle/>
              <a:p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Außenabstand</a:t>
                </a:r>
              </a:p>
            </p:txBody>
          </p:sp>
          <p:sp>
            <p:nvSpPr>
              <p:cNvPr id="17" name="Regieanweisung // Hilfslinien"/>
              <p:cNvSpPr txBox="1"/>
              <p:nvPr userDrawn="1"/>
            </p:nvSpPr>
            <p:spPr>
              <a:xfrm rot="10800000" flipH="1" flipV="1">
                <a:off x="1404465" y="-468000"/>
                <a:ext cx="7099200" cy="36000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Hilfslinien anzeigen über Menu: </a:t>
                </a:r>
                <a:b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</a:br>
                <a: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Ansicht</a:t>
                </a: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Anzeigen</a:t>
                </a: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// Haken bei </a:t>
                </a:r>
                <a:r>
                  <a:rPr lang="de-DE" sz="1000" b="1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Führungslinien</a:t>
                </a:r>
                <a:r>
                  <a:rPr lang="de-DE" sz="1000" b="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setzten</a:t>
                </a:r>
              </a:p>
            </p:txBody>
          </p:sp>
          <p:sp>
            <p:nvSpPr>
              <p:cNvPr id="64" name="Textfeld 63"/>
              <p:cNvSpPr txBox="1"/>
              <p:nvPr userDrawn="1"/>
            </p:nvSpPr>
            <p:spPr>
              <a:xfrm>
                <a:off x="8083066" y="-467998"/>
                <a:ext cx="1140134" cy="360000"/>
              </a:xfrm>
              <a:prstGeom prst="rect">
                <a:avLst/>
              </a:prstGeom>
              <a:noFill/>
            </p:spPr>
            <p:txBody>
              <a:bodyPr wrap="square" lIns="0" tIns="0" rIns="18000" bIns="0" rtlCol="0" anchor="b" anchorCtr="0">
                <a:noAutofit/>
              </a:bodyPr>
              <a:lstStyle/>
              <a:p>
                <a:pPr marL="0" marR="0" indent="0" algn="r" defTabSz="958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Außenabstand</a:t>
                </a:r>
              </a:p>
            </p:txBody>
          </p:sp>
        </p:grpSp>
      </p:grpSp>
      <p:sp>
        <p:nvSpPr>
          <p:cNvPr id="51" name="Textfeld 50">
            <a:extLst>
              <a:ext uri="{FF2B5EF4-FFF2-40B4-BE49-F238E27FC236}">
                <a16:creationId xmlns:a16="http://schemas.microsoft.com/office/drawing/2014/main" id="{7EF8D62C-A926-429D-B921-02B17797DA36}"/>
              </a:ext>
            </a:extLst>
          </p:cNvPr>
          <p:cNvSpPr txBox="1"/>
          <p:nvPr userDrawn="1"/>
        </p:nvSpPr>
        <p:spPr>
          <a:xfrm>
            <a:off x="12330090" y="1296000"/>
            <a:ext cx="886101" cy="3600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Oberkante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21410BAB-6277-48CD-9122-3A932C18EA7B}"/>
              </a:ext>
            </a:extLst>
          </p:cNvPr>
          <p:cNvSpPr txBox="1"/>
          <p:nvPr userDrawn="1"/>
        </p:nvSpPr>
        <p:spPr>
          <a:xfrm>
            <a:off x="12327134" y="1701091"/>
            <a:ext cx="886101" cy="31737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Oberkante Fließtext</a:t>
            </a:r>
          </a:p>
        </p:txBody>
      </p:sp>
      <p:cxnSp>
        <p:nvCxnSpPr>
          <p:cNvPr id="57" name="Gerade Verbindung 48">
            <a:extLst>
              <a:ext uri="{FF2B5EF4-FFF2-40B4-BE49-F238E27FC236}">
                <a16:creationId xmlns:a16="http://schemas.microsoft.com/office/drawing/2014/main" id="{A701302B-C4C4-4642-BD07-AEA29C1BA1DB}"/>
              </a:ext>
            </a:extLst>
          </p:cNvPr>
          <p:cNvCxnSpPr/>
          <p:nvPr userDrawn="1"/>
        </p:nvCxnSpPr>
        <p:spPr>
          <a:xfrm>
            <a:off x="12330902" y="2124000"/>
            <a:ext cx="443050" cy="0"/>
          </a:xfrm>
          <a:prstGeom prst="line">
            <a:avLst/>
          </a:prstGeom>
          <a:ln w="0">
            <a:solidFill>
              <a:schemeClr val="tx1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feld 57">
            <a:extLst>
              <a:ext uri="{FF2B5EF4-FFF2-40B4-BE49-F238E27FC236}">
                <a16:creationId xmlns:a16="http://schemas.microsoft.com/office/drawing/2014/main" id="{6542C82C-B268-4BAD-B29C-5D501F81A703}"/>
              </a:ext>
            </a:extLst>
          </p:cNvPr>
          <p:cNvSpPr txBox="1"/>
          <p:nvPr userDrawn="1"/>
        </p:nvSpPr>
        <p:spPr>
          <a:xfrm>
            <a:off x="12346332" y="2159999"/>
            <a:ext cx="886101" cy="31737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Oberkante Bild/Grafik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FCD08DB9-EDDE-44C1-9A65-E3BB555B65AF}"/>
              </a:ext>
            </a:extLst>
          </p:cNvPr>
          <p:cNvSpPr/>
          <p:nvPr userDrawn="1"/>
        </p:nvSpPr>
        <p:spPr>
          <a:xfrm>
            <a:off x="1273051" y="6393600"/>
            <a:ext cx="10167985" cy="2647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/>
          <p:cNvSpPr/>
          <p:nvPr userDrawn="1"/>
        </p:nvSpPr>
        <p:spPr>
          <a:xfrm>
            <a:off x="2003078" y="945518"/>
            <a:ext cx="4104456" cy="496855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0" name="Grafik 49"/>
          <p:cNvPicPr/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62" r="5790"/>
          <a:stretch/>
        </p:blipFill>
        <p:spPr>
          <a:xfrm>
            <a:off x="7739571" y="1125771"/>
            <a:ext cx="2343279" cy="1439927"/>
          </a:xfrm>
          <a:prstGeom prst="rect">
            <a:avLst/>
          </a:prstGeom>
        </p:spPr>
      </p:pic>
      <p:grpSp>
        <p:nvGrpSpPr>
          <p:cNvPr id="2" name="Gruppieren 1"/>
          <p:cNvGrpSpPr/>
          <p:nvPr userDrawn="1"/>
        </p:nvGrpSpPr>
        <p:grpSpPr>
          <a:xfrm>
            <a:off x="6097587" y="945518"/>
            <a:ext cx="4164729" cy="4968552"/>
            <a:chOff x="6097587" y="945518"/>
            <a:chExt cx="4164729" cy="4968552"/>
          </a:xfrm>
        </p:grpSpPr>
        <p:sp>
          <p:nvSpPr>
            <p:cNvPr id="44" name="Rechteck 43"/>
            <p:cNvSpPr/>
            <p:nvPr userDrawn="1"/>
          </p:nvSpPr>
          <p:spPr>
            <a:xfrm>
              <a:off x="6097587" y="945518"/>
              <a:ext cx="4104456" cy="4968552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Abgerundetes Rechteck 44"/>
            <p:cNvSpPr/>
            <p:nvPr userDrawn="1"/>
          </p:nvSpPr>
          <p:spPr>
            <a:xfrm>
              <a:off x="9361662" y="5539395"/>
              <a:ext cx="299767" cy="277741"/>
            </a:xfrm>
            <a:prstGeom prst="roundRect">
              <a:avLst/>
            </a:prstGeom>
            <a:ln w="63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900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endParaRPr lang="de-DE" sz="6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9" name="Textfeld 38"/>
            <p:cNvSpPr txBox="1"/>
            <p:nvPr userDrawn="1"/>
          </p:nvSpPr>
          <p:spPr>
            <a:xfrm>
              <a:off x="9182196" y="5616877"/>
              <a:ext cx="1080120" cy="2160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0" tIns="0" rIns="0" bIns="0" rtlCol="0">
              <a:noAutofit/>
            </a:bodyPr>
            <a:lstStyle/>
            <a:p>
              <a:r>
                <a:rPr lang="de-DE" sz="800" dirty="0" smtClean="0">
                  <a:solidFill>
                    <a:schemeClr val="bg1">
                      <a:lumMod val="50000"/>
                    </a:schemeClr>
                  </a:solidFill>
                </a:rPr>
                <a:t>Mit    </a:t>
              </a:r>
              <a:r>
                <a:rPr lang="de-DE" sz="800" dirty="0" err="1" smtClean="0">
                  <a:solidFill>
                    <a:schemeClr val="bg1">
                      <a:lumMod val="50000"/>
                    </a:schemeClr>
                  </a:solidFill>
                </a:rPr>
                <a:t>Esc</a:t>
              </a:r>
              <a:r>
                <a:rPr lang="de-DE" sz="800" dirty="0" smtClean="0">
                  <a:solidFill>
                    <a:schemeClr val="bg1">
                      <a:lumMod val="50000"/>
                    </a:schemeClr>
                  </a:solidFill>
                </a:rPr>
                <a:t>    beenden </a:t>
              </a:r>
            </a:p>
          </p:txBody>
        </p:sp>
      </p:grpSp>
      <p:pic>
        <p:nvPicPr>
          <p:cNvPr id="59" name="Grafik 58"/>
          <p:cNvPicPr/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62" r="5790"/>
          <a:stretch/>
        </p:blipFill>
        <p:spPr>
          <a:xfrm>
            <a:off x="7769707" y="1011630"/>
            <a:ext cx="2343279" cy="143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15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</p:sldLayoutIdLst>
  <p:transition>
    <p:fade/>
  </p:transition>
  <p:timing>
    <p:tnLst>
      <p:par>
        <p:cTn id="1" dur="indefinite" restart="never" nodeType="tmRoot"/>
      </p:par>
    </p:tnLst>
  </p:timing>
  <p:hf sldNum="0" hdr="0"/>
  <p:txStyles>
    <p:titleStyle>
      <a:lvl1pPr marL="0" indent="0" algn="l" defTabSz="958200" rtl="0" eaLnBrk="1" latinLnBrk="0" hangingPunct="1">
        <a:spcBef>
          <a:spcPts val="0"/>
        </a:spcBef>
        <a:buFont typeface="Arial" panose="020B0604020202020204" pitchFamily="34" charset="0"/>
        <a:buNone/>
        <a:defRPr sz="2800" b="0" kern="1200">
          <a:solidFill>
            <a:schemeClr val="accent3"/>
          </a:solidFill>
          <a:latin typeface="+mn-lt"/>
          <a:ea typeface="+mj-ea"/>
          <a:cs typeface="+mj-cs"/>
        </a:defRPr>
      </a:lvl1pPr>
    </p:titleStyle>
    <p:bodyStyle>
      <a:lvl1pPr marL="360000" marR="0" indent="-360000" algn="l" defTabSz="958200" rtl="0" eaLnBrk="1" fontAlgn="auto" latinLnBrk="0" hangingPunct="1">
        <a:lnSpc>
          <a:spcPts val="2600"/>
        </a:lnSpc>
        <a:spcBef>
          <a:spcPts val="300"/>
        </a:spcBef>
        <a:spcAft>
          <a:spcPts val="0"/>
        </a:spcAft>
        <a:buClr>
          <a:srgbClr val="E2001A"/>
        </a:buClr>
        <a:buSzPct val="88000"/>
        <a:buFont typeface="Wingdings 2" panose="05020102010507070707" pitchFamily="18" charset="2"/>
        <a:buChar char=""/>
        <a:tabLst/>
        <a:defRPr sz="2000" b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56000" marR="0" indent="-360363" algn="l" defTabSz="958200" rtl="0" eaLnBrk="1" fontAlgn="auto" latinLnBrk="0" hangingPunct="1">
        <a:lnSpc>
          <a:spcPts val="2600"/>
        </a:lnSpc>
        <a:spcBef>
          <a:spcPts val="300"/>
        </a:spcBef>
        <a:spcAft>
          <a:spcPts val="0"/>
        </a:spcAft>
        <a:buClr>
          <a:srgbClr val="3D4548">
            <a:lumMod val="50000"/>
          </a:srgbClr>
        </a:buClr>
        <a:buSzPct val="88000"/>
        <a:buFont typeface="Arial" panose="020B0604020202020204" pitchFamily="34" charset="0"/>
        <a:buChar char="−"/>
        <a:tabLst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719138" indent="-358775" algn="l" defTabSz="958200" rtl="0" eaLnBrk="1" latinLnBrk="0" hangingPunct="1">
        <a:lnSpc>
          <a:spcPts val="2600"/>
        </a:lnSpc>
        <a:spcBef>
          <a:spcPts val="0"/>
        </a:spcBef>
        <a:buFont typeface="Arial" panose="020B0604020202020204" pitchFamily="34" charset="0"/>
        <a:buChar char="−"/>
        <a:defRPr lang="de-DE" sz="2000" b="0" kern="1200" cap="none" baseline="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58200" rtl="0" eaLnBrk="1" latinLnBrk="0" hangingPunct="1">
        <a:lnSpc>
          <a:spcPts val="2600"/>
        </a:lnSpc>
        <a:spcBef>
          <a:spcPts val="0"/>
        </a:spcBef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j-lt"/>
          <a:ea typeface="+mn-ea"/>
          <a:cs typeface="+mn-cs"/>
        </a:defRPr>
      </a:lvl4pPr>
      <a:lvl5pPr marL="396000" indent="-270000" algn="l" defTabSz="958200" rtl="0" eaLnBrk="1" latinLnBrk="0" hangingPunct="1">
        <a:lnSpc>
          <a:spcPts val="2600"/>
        </a:lnSpc>
        <a:spcBef>
          <a:spcPts val="0"/>
        </a:spcBef>
        <a:buClr>
          <a:schemeClr val="tx1"/>
        </a:buClr>
        <a:buFont typeface="Arial" panose="020B0604020202020204" pitchFamily="34" charset="0"/>
        <a:buChar char="»"/>
        <a:defRPr sz="2000" b="0" kern="1200">
          <a:solidFill>
            <a:schemeClr val="tx1"/>
          </a:solidFill>
          <a:latin typeface="+mj-lt"/>
          <a:ea typeface="+mn-ea"/>
          <a:cs typeface="+mn-cs"/>
        </a:defRPr>
      </a:lvl5pPr>
      <a:lvl6pPr marL="648000" indent="-252000" algn="l" defTabSz="958200" rtl="0" eaLnBrk="1" latinLnBrk="0" hangingPunct="1">
        <a:lnSpc>
          <a:spcPts val="2600"/>
        </a:lnSpc>
        <a:spcBef>
          <a:spcPts val="0"/>
        </a:spcBef>
        <a:buFont typeface="Arial" panose="020B0604020202020204" pitchFamily="34" charset="0"/>
        <a:buChar char="−"/>
        <a:defRPr sz="2000" b="0" kern="1200">
          <a:solidFill>
            <a:schemeClr val="tx1"/>
          </a:solidFill>
          <a:latin typeface="+mj-lt"/>
          <a:ea typeface="+mn-ea"/>
          <a:cs typeface="+mn-cs"/>
        </a:defRPr>
      </a:lvl6pPr>
      <a:lvl7pPr marL="0" indent="0" algn="l" defTabSz="958200" rtl="0" eaLnBrk="1" latinLnBrk="0" hangingPunct="1">
        <a:lnSpc>
          <a:spcPts val="2600"/>
        </a:lnSpc>
        <a:spcBef>
          <a:spcPts val="0"/>
        </a:spcBef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j-lt"/>
          <a:ea typeface="+mn-ea"/>
          <a:cs typeface="+mn-cs"/>
        </a:defRPr>
      </a:lvl7pPr>
      <a:lvl8pPr marL="0" indent="0" algn="l" defTabSz="958200" rtl="0" eaLnBrk="1" latinLnBrk="0" hangingPunct="1">
        <a:lnSpc>
          <a:spcPts val="2600"/>
        </a:lnSpc>
        <a:spcBef>
          <a:spcPts val="0"/>
        </a:spcBef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j-lt"/>
          <a:ea typeface="+mn-ea"/>
          <a:cs typeface="+mn-cs"/>
        </a:defRPr>
      </a:lvl8pPr>
      <a:lvl9pPr marL="0" indent="0" algn="l" defTabSz="958200" rtl="0" eaLnBrk="1" latinLnBrk="0" hangingPunct="1">
        <a:lnSpc>
          <a:spcPts val="2600"/>
        </a:lnSpc>
        <a:spcBef>
          <a:spcPts val="0"/>
        </a:spcBef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de-DE"/>
      </a:defPPr>
      <a:lvl1pPr marL="0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9100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8200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7300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6400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5499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4599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3699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2799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37" userDrawn="1">
          <p15:clr>
            <a:srgbClr val="F26B43"/>
          </p15:clr>
        </p15:guide>
        <p15:guide id="2" orient="horz" pos="1287" userDrawn="1">
          <p15:clr>
            <a:srgbClr val="F26B43"/>
          </p15:clr>
        </p15:guide>
        <p15:guide id="3" orient="horz" pos="78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slide" Target="slide3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slide" Target="slide13.xml"/><Relationship Id="rId4" Type="http://schemas.openxmlformats.org/officeDocument/2006/relationships/slide" Target="slide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slide" Target="slide3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slide" Target="slide19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slide" Target="slide19.xml"/><Relationship Id="rId4" Type="http://schemas.openxmlformats.org/officeDocument/2006/relationships/slide" Target="slide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slide" Target="slide3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slide" Target="slide3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slide" Target="slide6.xml"/><Relationship Id="rId4" Type="http://schemas.openxmlformats.org/officeDocument/2006/relationships/slide" Target="slide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131" y="981522"/>
            <a:ext cx="5760640" cy="4919503"/>
          </a:xfrm>
          <a:prstGeom prst="rect">
            <a:avLst/>
          </a:prstGeom>
        </p:spPr>
      </p:pic>
      <p:sp>
        <p:nvSpPr>
          <p:cNvPr id="8" name="Freihandform 7"/>
          <p:cNvSpPr/>
          <p:nvPr/>
        </p:nvSpPr>
        <p:spPr>
          <a:xfrm rot="21378390">
            <a:off x="3182602" y="1925484"/>
            <a:ext cx="3174491" cy="987975"/>
          </a:xfrm>
          <a:custGeom>
            <a:avLst/>
            <a:gdLst>
              <a:gd name="connsiteX0" fmla="*/ 202223 w 3402623"/>
              <a:gd name="connsiteY0" fmla="*/ 0 h 1072662"/>
              <a:gd name="connsiteX1" fmla="*/ 0 w 3402623"/>
              <a:gd name="connsiteY1" fmla="*/ 1072662 h 1072662"/>
              <a:gd name="connsiteX2" fmla="*/ 3138854 w 3402623"/>
              <a:gd name="connsiteY2" fmla="*/ 1072662 h 1072662"/>
              <a:gd name="connsiteX3" fmla="*/ 3402623 w 3402623"/>
              <a:gd name="connsiteY3" fmla="*/ 43962 h 1072662"/>
              <a:gd name="connsiteX4" fmla="*/ 202223 w 3402623"/>
              <a:gd name="connsiteY4" fmla="*/ 0 h 1072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02623" h="1072662">
                <a:moveTo>
                  <a:pt x="202223" y="0"/>
                </a:moveTo>
                <a:lnTo>
                  <a:pt x="0" y="1072662"/>
                </a:lnTo>
                <a:lnTo>
                  <a:pt x="3138854" y="1072662"/>
                </a:lnTo>
                <a:lnTo>
                  <a:pt x="3402623" y="43962"/>
                </a:lnTo>
                <a:lnTo>
                  <a:pt x="202223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3145595" y="3109725"/>
            <a:ext cx="3024000" cy="1256173"/>
          </a:xfrm>
        </p:spPr>
        <p:txBody>
          <a:bodyPr/>
          <a:lstStyle/>
          <a:p>
            <a:pPr algn="ctr"/>
            <a:endParaRPr lang="de-DE" sz="600" b="1" dirty="0" smtClean="0"/>
          </a:p>
          <a:p>
            <a:r>
              <a:rPr lang="de-DE" dirty="0" smtClean="0"/>
              <a:t>Zielgruppe: Schüler*innen und Absolvent*innen der Bildungsgänge</a:t>
            </a:r>
          </a:p>
          <a:p>
            <a:pPr marL="171450" indent="-1714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b="1" dirty="0" smtClean="0"/>
              <a:t>Gymnasium bzw. Gymnasiale Oberstufe</a:t>
            </a:r>
          </a:p>
          <a:p>
            <a:pPr marL="171450" indent="-1714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b="1" dirty="0" smtClean="0"/>
              <a:t>Waldorfschule</a:t>
            </a:r>
          </a:p>
          <a:p>
            <a:pPr marL="171450" indent="-1714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b="1" dirty="0" smtClean="0"/>
              <a:t>2-jährige Höhere Berufsfachschule</a:t>
            </a:r>
          </a:p>
        </p:txBody>
      </p:sp>
      <p:sp>
        <p:nvSpPr>
          <p:cNvPr id="5" name="Abgerundetes Rechteck 4">
            <a:hlinkClick r:id="rId3" action="ppaction://hlinksldjump"/>
          </p:cNvPr>
          <p:cNvSpPr/>
          <p:nvPr/>
        </p:nvSpPr>
        <p:spPr>
          <a:xfrm>
            <a:off x="3628566" y="4608697"/>
            <a:ext cx="1748941" cy="524764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Weiter</a:t>
            </a:r>
            <a:endParaRPr lang="de-DE" sz="11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Stern mit 4 Zacken 8"/>
          <p:cNvSpPr/>
          <p:nvPr/>
        </p:nvSpPr>
        <p:spPr>
          <a:xfrm rot="4037841">
            <a:off x="5144581" y="1367325"/>
            <a:ext cx="215688" cy="180938"/>
          </a:xfrm>
          <a:prstGeom prst="star4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 rot="21444673">
            <a:off x="3643746" y="1505800"/>
            <a:ext cx="1800200" cy="28725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de-DE" sz="1800" b="1" dirty="0" smtClean="0">
                <a:solidFill>
                  <a:schemeClr val="bg2"/>
                </a:solidFill>
              </a:rPr>
              <a:t>Selbsttest:</a:t>
            </a:r>
            <a:endParaRPr lang="de-DE" sz="1100" b="1" dirty="0">
              <a:solidFill>
                <a:schemeClr val="bg2"/>
              </a:solidFill>
            </a:endParaRPr>
          </a:p>
        </p:txBody>
      </p:sp>
      <p:sp>
        <p:nvSpPr>
          <p:cNvPr id="11" name="Stern mit 4 Zacken 10"/>
          <p:cNvSpPr/>
          <p:nvPr/>
        </p:nvSpPr>
        <p:spPr>
          <a:xfrm rot="19952148">
            <a:off x="3692089" y="1414155"/>
            <a:ext cx="215688" cy="180938"/>
          </a:xfrm>
          <a:prstGeom prst="star4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Stern mit 4 Zacken 11"/>
          <p:cNvSpPr/>
          <p:nvPr/>
        </p:nvSpPr>
        <p:spPr>
          <a:xfrm rot="19952148">
            <a:off x="3604614" y="1613341"/>
            <a:ext cx="167159" cy="134333"/>
          </a:xfrm>
          <a:prstGeom prst="star4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 rot="21421114">
            <a:off x="3340576" y="2034225"/>
            <a:ext cx="2735968" cy="88031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de-DE" sz="1800" b="1" dirty="0" smtClean="0"/>
              <a:t>„Ist </a:t>
            </a:r>
            <a:r>
              <a:rPr lang="de-DE" sz="1800" b="1" dirty="0"/>
              <a:t>die Deltaprüfung für mich notwendig und möglich</a:t>
            </a:r>
            <a:r>
              <a:rPr lang="de-DE" sz="1800" b="1" dirty="0" smtClean="0"/>
              <a:t>?“</a:t>
            </a:r>
            <a:endParaRPr lang="de-DE" sz="1800" b="1" dirty="0"/>
          </a:p>
        </p:txBody>
      </p:sp>
      <p:sp>
        <p:nvSpPr>
          <p:cNvPr id="25" name="Freihandform 24"/>
          <p:cNvSpPr/>
          <p:nvPr/>
        </p:nvSpPr>
        <p:spPr>
          <a:xfrm>
            <a:off x="1990725" y="1153228"/>
            <a:ext cx="4276725" cy="4771322"/>
          </a:xfrm>
          <a:custGeom>
            <a:avLst/>
            <a:gdLst>
              <a:gd name="connsiteX0" fmla="*/ 0 w 4276725"/>
              <a:gd name="connsiteY0" fmla="*/ 1104197 h 4771322"/>
              <a:gd name="connsiteX1" fmla="*/ 152400 w 4276725"/>
              <a:gd name="connsiteY1" fmla="*/ 1085147 h 4771322"/>
              <a:gd name="connsiteX2" fmla="*/ 209550 w 4276725"/>
              <a:gd name="connsiteY2" fmla="*/ 1075622 h 4771322"/>
              <a:gd name="connsiteX3" fmla="*/ 266700 w 4276725"/>
              <a:gd name="connsiteY3" fmla="*/ 1056572 h 4771322"/>
              <a:gd name="connsiteX4" fmla="*/ 371475 w 4276725"/>
              <a:gd name="connsiteY4" fmla="*/ 1027997 h 4771322"/>
              <a:gd name="connsiteX5" fmla="*/ 409575 w 4276725"/>
              <a:gd name="connsiteY5" fmla="*/ 1008947 h 4771322"/>
              <a:gd name="connsiteX6" fmla="*/ 466725 w 4276725"/>
              <a:gd name="connsiteY6" fmla="*/ 970847 h 4771322"/>
              <a:gd name="connsiteX7" fmla="*/ 552450 w 4276725"/>
              <a:gd name="connsiteY7" fmla="*/ 923222 h 4771322"/>
              <a:gd name="connsiteX8" fmla="*/ 581025 w 4276725"/>
              <a:gd name="connsiteY8" fmla="*/ 894647 h 4771322"/>
              <a:gd name="connsiteX9" fmla="*/ 638175 w 4276725"/>
              <a:gd name="connsiteY9" fmla="*/ 856547 h 4771322"/>
              <a:gd name="connsiteX10" fmla="*/ 695325 w 4276725"/>
              <a:gd name="connsiteY10" fmla="*/ 789872 h 4771322"/>
              <a:gd name="connsiteX11" fmla="*/ 723900 w 4276725"/>
              <a:gd name="connsiteY11" fmla="*/ 761297 h 4771322"/>
              <a:gd name="connsiteX12" fmla="*/ 762000 w 4276725"/>
              <a:gd name="connsiteY12" fmla="*/ 704147 h 4771322"/>
              <a:gd name="connsiteX13" fmla="*/ 790575 w 4276725"/>
              <a:gd name="connsiteY13" fmla="*/ 646997 h 4771322"/>
              <a:gd name="connsiteX14" fmla="*/ 819150 w 4276725"/>
              <a:gd name="connsiteY14" fmla="*/ 618422 h 4771322"/>
              <a:gd name="connsiteX15" fmla="*/ 828675 w 4276725"/>
              <a:gd name="connsiteY15" fmla="*/ 580322 h 4771322"/>
              <a:gd name="connsiteX16" fmla="*/ 876300 w 4276725"/>
              <a:gd name="connsiteY16" fmla="*/ 513647 h 4771322"/>
              <a:gd name="connsiteX17" fmla="*/ 895350 w 4276725"/>
              <a:gd name="connsiteY17" fmla="*/ 485072 h 4771322"/>
              <a:gd name="connsiteX18" fmla="*/ 952500 w 4276725"/>
              <a:gd name="connsiteY18" fmla="*/ 427922 h 4771322"/>
              <a:gd name="connsiteX19" fmla="*/ 1000125 w 4276725"/>
              <a:gd name="connsiteY19" fmla="*/ 380297 h 4771322"/>
              <a:gd name="connsiteX20" fmla="*/ 1057275 w 4276725"/>
              <a:gd name="connsiteY20" fmla="*/ 342197 h 4771322"/>
              <a:gd name="connsiteX21" fmla="*/ 1123950 w 4276725"/>
              <a:gd name="connsiteY21" fmla="*/ 294572 h 4771322"/>
              <a:gd name="connsiteX22" fmla="*/ 1152525 w 4276725"/>
              <a:gd name="connsiteY22" fmla="*/ 275522 h 4771322"/>
              <a:gd name="connsiteX23" fmla="*/ 1181100 w 4276725"/>
              <a:gd name="connsiteY23" fmla="*/ 265997 h 4771322"/>
              <a:gd name="connsiteX24" fmla="*/ 1238250 w 4276725"/>
              <a:gd name="connsiteY24" fmla="*/ 227897 h 4771322"/>
              <a:gd name="connsiteX25" fmla="*/ 1314450 w 4276725"/>
              <a:gd name="connsiteY25" fmla="*/ 199322 h 4771322"/>
              <a:gd name="connsiteX26" fmla="*/ 1371600 w 4276725"/>
              <a:gd name="connsiteY26" fmla="*/ 180272 h 4771322"/>
              <a:gd name="connsiteX27" fmla="*/ 1400175 w 4276725"/>
              <a:gd name="connsiteY27" fmla="*/ 161222 h 4771322"/>
              <a:gd name="connsiteX28" fmla="*/ 1447800 w 4276725"/>
              <a:gd name="connsiteY28" fmla="*/ 151697 h 4771322"/>
              <a:gd name="connsiteX29" fmla="*/ 1485900 w 4276725"/>
              <a:gd name="connsiteY29" fmla="*/ 142172 h 4771322"/>
              <a:gd name="connsiteX30" fmla="*/ 1524000 w 4276725"/>
              <a:gd name="connsiteY30" fmla="*/ 123122 h 4771322"/>
              <a:gd name="connsiteX31" fmla="*/ 1657350 w 4276725"/>
              <a:gd name="connsiteY31" fmla="*/ 85022 h 4771322"/>
              <a:gd name="connsiteX32" fmla="*/ 1724025 w 4276725"/>
              <a:gd name="connsiteY32" fmla="*/ 65972 h 4771322"/>
              <a:gd name="connsiteX33" fmla="*/ 1809750 w 4276725"/>
              <a:gd name="connsiteY33" fmla="*/ 56447 h 4771322"/>
              <a:gd name="connsiteX34" fmla="*/ 1866900 w 4276725"/>
              <a:gd name="connsiteY34" fmla="*/ 46922 h 4771322"/>
              <a:gd name="connsiteX35" fmla="*/ 1943100 w 4276725"/>
              <a:gd name="connsiteY35" fmla="*/ 37397 h 4771322"/>
              <a:gd name="connsiteX36" fmla="*/ 1990725 w 4276725"/>
              <a:gd name="connsiteY36" fmla="*/ 27872 h 4771322"/>
              <a:gd name="connsiteX37" fmla="*/ 2085975 w 4276725"/>
              <a:gd name="connsiteY37" fmla="*/ 18347 h 4771322"/>
              <a:gd name="connsiteX38" fmla="*/ 2114550 w 4276725"/>
              <a:gd name="connsiteY38" fmla="*/ 8822 h 4771322"/>
              <a:gd name="connsiteX39" fmla="*/ 2895600 w 4276725"/>
              <a:gd name="connsiteY39" fmla="*/ 27872 h 4771322"/>
              <a:gd name="connsiteX40" fmla="*/ 2981325 w 4276725"/>
              <a:gd name="connsiteY40" fmla="*/ 56447 h 4771322"/>
              <a:gd name="connsiteX41" fmla="*/ 3009900 w 4276725"/>
              <a:gd name="connsiteY41" fmla="*/ 75497 h 4771322"/>
              <a:gd name="connsiteX42" fmla="*/ 3067050 w 4276725"/>
              <a:gd name="connsiteY42" fmla="*/ 94547 h 4771322"/>
              <a:gd name="connsiteX43" fmla="*/ 3095625 w 4276725"/>
              <a:gd name="connsiteY43" fmla="*/ 113597 h 4771322"/>
              <a:gd name="connsiteX44" fmla="*/ 3133725 w 4276725"/>
              <a:gd name="connsiteY44" fmla="*/ 132647 h 4771322"/>
              <a:gd name="connsiteX45" fmla="*/ 3190875 w 4276725"/>
              <a:gd name="connsiteY45" fmla="*/ 170747 h 4771322"/>
              <a:gd name="connsiteX46" fmla="*/ 3295650 w 4276725"/>
              <a:gd name="connsiteY46" fmla="*/ 218372 h 4771322"/>
              <a:gd name="connsiteX47" fmla="*/ 3343275 w 4276725"/>
              <a:gd name="connsiteY47" fmla="*/ 256472 h 4771322"/>
              <a:gd name="connsiteX48" fmla="*/ 3381375 w 4276725"/>
              <a:gd name="connsiteY48" fmla="*/ 275522 h 4771322"/>
              <a:gd name="connsiteX49" fmla="*/ 3409950 w 4276725"/>
              <a:gd name="connsiteY49" fmla="*/ 304097 h 4771322"/>
              <a:gd name="connsiteX50" fmla="*/ 3438525 w 4276725"/>
              <a:gd name="connsiteY50" fmla="*/ 323147 h 4771322"/>
              <a:gd name="connsiteX51" fmla="*/ 3495675 w 4276725"/>
              <a:gd name="connsiteY51" fmla="*/ 380297 h 4771322"/>
              <a:gd name="connsiteX52" fmla="*/ 3543300 w 4276725"/>
              <a:gd name="connsiteY52" fmla="*/ 437447 h 4771322"/>
              <a:gd name="connsiteX53" fmla="*/ 3600450 w 4276725"/>
              <a:gd name="connsiteY53" fmla="*/ 485072 h 4771322"/>
              <a:gd name="connsiteX54" fmla="*/ 3619500 w 4276725"/>
              <a:gd name="connsiteY54" fmla="*/ 513647 h 4771322"/>
              <a:gd name="connsiteX55" fmla="*/ 3657600 w 4276725"/>
              <a:gd name="connsiteY55" fmla="*/ 551747 h 4771322"/>
              <a:gd name="connsiteX56" fmla="*/ 3695700 w 4276725"/>
              <a:gd name="connsiteY56" fmla="*/ 599372 h 4771322"/>
              <a:gd name="connsiteX57" fmla="*/ 3724275 w 4276725"/>
              <a:gd name="connsiteY57" fmla="*/ 627947 h 4771322"/>
              <a:gd name="connsiteX58" fmla="*/ 3752850 w 4276725"/>
              <a:gd name="connsiteY58" fmla="*/ 666047 h 4771322"/>
              <a:gd name="connsiteX59" fmla="*/ 3810000 w 4276725"/>
              <a:gd name="connsiteY59" fmla="*/ 751772 h 4771322"/>
              <a:gd name="connsiteX60" fmla="*/ 3838575 w 4276725"/>
              <a:gd name="connsiteY60" fmla="*/ 780347 h 4771322"/>
              <a:gd name="connsiteX61" fmla="*/ 3867150 w 4276725"/>
              <a:gd name="connsiteY61" fmla="*/ 847022 h 4771322"/>
              <a:gd name="connsiteX62" fmla="*/ 3895725 w 4276725"/>
              <a:gd name="connsiteY62" fmla="*/ 885122 h 4771322"/>
              <a:gd name="connsiteX63" fmla="*/ 3914775 w 4276725"/>
              <a:gd name="connsiteY63" fmla="*/ 923222 h 4771322"/>
              <a:gd name="connsiteX64" fmla="*/ 3962400 w 4276725"/>
              <a:gd name="connsiteY64" fmla="*/ 989897 h 4771322"/>
              <a:gd name="connsiteX65" fmla="*/ 4000500 w 4276725"/>
              <a:gd name="connsiteY65" fmla="*/ 1066097 h 4771322"/>
              <a:gd name="connsiteX66" fmla="*/ 4019550 w 4276725"/>
              <a:gd name="connsiteY66" fmla="*/ 1104197 h 4771322"/>
              <a:gd name="connsiteX67" fmla="*/ 4029075 w 4276725"/>
              <a:gd name="connsiteY67" fmla="*/ 1132772 h 4771322"/>
              <a:gd name="connsiteX68" fmla="*/ 4048125 w 4276725"/>
              <a:gd name="connsiteY68" fmla="*/ 1161347 h 4771322"/>
              <a:gd name="connsiteX69" fmla="*/ 4076700 w 4276725"/>
              <a:gd name="connsiteY69" fmla="*/ 1237547 h 4771322"/>
              <a:gd name="connsiteX70" fmla="*/ 4105275 w 4276725"/>
              <a:gd name="connsiteY70" fmla="*/ 1313747 h 4771322"/>
              <a:gd name="connsiteX71" fmla="*/ 4124325 w 4276725"/>
              <a:gd name="connsiteY71" fmla="*/ 1361372 h 4771322"/>
              <a:gd name="connsiteX72" fmla="*/ 4171950 w 4276725"/>
              <a:gd name="connsiteY72" fmla="*/ 1485197 h 4771322"/>
              <a:gd name="connsiteX73" fmla="*/ 4191000 w 4276725"/>
              <a:gd name="connsiteY73" fmla="*/ 1551872 h 4771322"/>
              <a:gd name="connsiteX74" fmla="*/ 4200525 w 4276725"/>
              <a:gd name="connsiteY74" fmla="*/ 1589972 h 4771322"/>
              <a:gd name="connsiteX75" fmla="*/ 4210050 w 4276725"/>
              <a:gd name="connsiteY75" fmla="*/ 1618547 h 4771322"/>
              <a:gd name="connsiteX76" fmla="*/ 4219575 w 4276725"/>
              <a:gd name="connsiteY76" fmla="*/ 1656647 h 4771322"/>
              <a:gd name="connsiteX77" fmla="*/ 4238625 w 4276725"/>
              <a:gd name="connsiteY77" fmla="*/ 1713797 h 4771322"/>
              <a:gd name="connsiteX78" fmla="*/ 4248150 w 4276725"/>
              <a:gd name="connsiteY78" fmla="*/ 1742372 h 4771322"/>
              <a:gd name="connsiteX79" fmla="*/ 4257675 w 4276725"/>
              <a:gd name="connsiteY79" fmla="*/ 1770947 h 4771322"/>
              <a:gd name="connsiteX80" fmla="*/ 4267200 w 4276725"/>
              <a:gd name="connsiteY80" fmla="*/ 1904297 h 4771322"/>
              <a:gd name="connsiteX81" fmla="*/ 4276725 w 4276725"/>
              <a:gd name="connsiteY81" fmla="*/ 1970972 h 4771322"/>
              <a:gd name="connsiteX82" fmla="*/ 4267200 w 4276725"/>
              <a:gd name="connsiteY82" fmla="*/ 2237672 h 4771322"/>
              <a:gd name="connsiteX83" fmla="*/ 4257675 w 4276725"/>
              <a:gd name="connsiteY83" fmla="*/ 2294822 h 4771322"/>
              <a:gd name="connsiteX84" fmla="*/ 4248150 w 4276725"/>
              <a:gd name="connsiteY84" fmla="*/ 2371022 h 4771322"/>
              <a:gd name="connsiteX85" fmla="*/ 4229100 w 4276725"/>
              <a:gd name="connsiteY85" fmla="*/ 2504372 h 4771322"/>
              <a:gd name="connsiteX86" fmla="*/ 4210050 w 4276725"/>
              <a:gd name="connsiteY86" fmla="*/ 2580572 h 4771322"/>
              <a:gd name="connsiteX87" fmla="*/ 4200525 w 4276725"/>
              <a:gd name="connsiteY87" fmla="*/ 2628197 h 4771322"/>
              <a:gd name="connsiteX88" fmla="*/ 4191000 w 4276725"/>
              <a:gd name="connsiteY88" fmla="*/ 2666297 h 4771322"/>
              <a:gd name="connsiteX89" fmla="*/ 4152900 w 4276725"/>
              <a:gd name="connsiteY89" fmla="*/ 2799647 h 4771322"/>
              <a:gd name="connsiteX90" fmla="*/ 4133850 w 4276725"/>
              <a:gd name="connsiteY90" fmla="*/ 2885372 h 4771322"/>
              <a:gd name="connsiteX91" fmla="*/ 4114800 w 4276725"/>
              <a:gd name="connsiteY91" fmla="*/ 2942522 h 4771322"/>
              <a:gd name="connsiteX92" fmla="*/ 4105275 w 4276725"/>
              <a:gd name="connsiteY92" fmla="*/ 2971097 h 4771322"/>
              <a:gd name="connsiteX93" fmla="*/ 4095750 w 4276725"/>
              <a:gd name="connsiteY93" fmla="*/ 2999672 h 4771322"/>
              <a:gd name="connsiteX94" fmla="*/ 4086225 w 4276725"/>
              <a:gd name="connsiteY94" fmla="*/ 3037772 h 4771322"/>
              <a:gd name="connsiteX95" fmla="*/ 4048125 w 4276725"/>
              <a:gd name="connsiteY95" fmla="*/ 3113972 h 4771322"/>
              <a:gd name="connsiteX96" fmla="*/ 4029075 w 4276725"/>
              <a:gd name="connsiteY96" fmla="*/ 3152072 h 4771322"/>
              <a:gd name="connsiteX97" fmla="*/ 4010025 w 4276725"/>
              <a:gd name="connsiteY97" fmla="*/ 3209222 h 4771322"/>
              <a:gd name="connsiteX98" fmla="*/ 3981450 w 4276725"/>
              <a:gd name="connsiteY98" fmla="*/ 3237797 h 4771322"/>
              <a:gd name="connsiteX99" fmla="*/ 3943350 w 4276725"/>
              <a:gd name="connsiteY99" fmla="*/ 3304472 h 4771322"/>
              <a:gd name="connsiteX100" fmla="*/ 3933825 w 4276725"/>
              <a:gd name="connsiteY100" fmla="*/ 3333047 h 4771322"/>
              <a:gd name="connsiteX101" fmla="*/ 3895725 w 4276725"/>
              <a:gd name="connsiteY101" fmla="*/ 3371147 h 4771322"/>
              <a:gd name="connsiteX102" fmla="*/ 3876675 w 4276725"/>
              <a:gd name="connsiteY102" fmla="*/ 3399722 h 4771322"/>
              <a:gd name="connsiteX103" fmla="*/ 3848100 w 4276725"/>
              <a:gd name="connsiteY103" fmla="*/ 3428297 h 4771322"/>
              <a:gd name="connsiteX104" fmla="*/ 3752850 w 4276725"/>
              <a:gd name="connsiteY104" fmla="*/ 3533072 h 4771322"/>
              <a:gd name="connsiteX105" fmla="*/ 3714750 w 4276725"/>
              <a:gd name="connsiteY105" fmla="*/ 3571172 h 4771322"/>
              <a:gd name="connsiteX106" fmla="*/ 3648075 w 4276725"/>
              <a:gd name="connsiteY106" fmla="*/ 3647372 h 4771322"/>
              <a:gd name="connsiteX107" fmla="*/ 3600450 w 4276725"/>
              <a:gd name="connsiteY107" fmla="*/ 3714047 h 4771322"/>
              <a:gd name="connsiteX108" fmla="*/ 3581400 w 4276725"/>
              <a:gd name="connsiteY108" fmla="*/ 3742622 h 4771322"/>
              <a:gd name="connsiteX109" fmla="*/ 3495675 w 4276725"/>
              <a:gd name="connsiteY109" fmla="*/ 3818822 h 4771322"/>
              <a:gd name="connsiteX110" fmla="*/ 3467100 w 4276725"/>
              <a:gd name="connsiteY110" fmla="*/ 3847397 h 4771322"/>
              <a:gd name="connsiteX111" fmla="*/ 3400425 w 4276725"/>
              <a:gd name="connsiteY111" fmla="*/ 3885497 h 4771322"/>
              <a:gd name="connsiteX112" fmla="*/ 3333750 w 4276725"/>
              <a:gd name="connsiteY112" fmla="*/ 3933122 h 4771322"/>
              <a:gd name="connsiteX113" fmla="*/ 3305175 w 4276725"/>
              <a:gd name="connsiteY113" fmla="*/ 3942647 h 4771322"/>
              <a:gd name="connsiteX114" fmla="*/ 3276600 w 4276725"/>
              <a:gd name="connsiteY114" fmla="*/ 3961697 h 4771322"/>
              <a:gd name="connsiteX115" fmla="*/ 3238500 w 4276725"/>
              <a:gd name="connsiteY115" fmla="*/ 3971222 h 4771322"/>
              <a:gd name="connsiteX116" fmla="*/ 3200400 w 4276725"/>
              <a:gd name="connsiteY116" fmla="*/ 3990272 h 4771322"/>
              <a:gd name="connsiteX117" fmla="*/ 3114675 w 4276725"/>
              <a:gd name="connsiteY117" fmla="*/ 4009322 h 4771322"/>
              <a:gd name="connsiteX118" fmla="*/ 3086100 w 4276725"/>
              <a:gd name="connsiteY118" fmla="*/ 4018847 h 4771322"/>
              <a:gd name="connsiteX119" fmla="*/ 3009900 w 4276725"/>
              <a:gd name="connsiteY119" fmla="*/ 4037897 h 4771322"/>
              <a:gd name="connsiteX120" fmla="*/ 2952750 w 4276725"/>
              <a:gd name="connsiteY120" fmla="*/ 4056947 h 4771322"/>
              <a:gd name="connsiteX121" fmla="*/ 2905125 w 4276725"/>
              <a:gd name="connsiteY121" fmla="*/ 4075997 h 4771322"/>
              <a:gd name="connsiteX122" fmla="*/ 2847975 w 4276725"/>
              <a:gd name="connsiteY122" fmla="*/ 4085522 h 4771322"/>
              <a:gd name="connsiteX123" fmla="*/ 2762250 w 4276725"/>
              <a:gd name="connsiteY123" fmla="*/ 4104572 h 4771322"/>
              <a:gd name="connsiteX124" fmla="*/ 2657475 w 4276725"/>
              <a:gd name="connsiteY124" fmla="*/ 4114097 h 4771322"/>
              <a:gd name="connsiteX125" fmla="*/ 2571750 w 4276725"/>
              <a:gd name="connsiteY125" fmla="*/ 4123622 h 4771322"/>
              <a:gd name="connsiteX126" fmla="*/ 2524125 w 4276725"/>
              <a:gd name="connsiteY126" fmla="*/ 4133147 h 4771322"/>
              <a:gd name="connsiteX127" fmla="*/ 2076450 w 4276725"/>
              <a:gd name="connsiteY127" fmla="*/ 4142672 h 4771322"/>
              <a:gd name="connsiteX128" fmla="*/ 1990725 w 4276725"/>
              <a:gd name="connsiteY128" fmla="*/ 4152197 h 4771322"/>
              <a:gd name="connsiteX129" fmla="*/ 1943100 w 4276725"/>
              <a:gd name="connsiteY129" fmla="*/ 4161722 h 4771322"/>
              <a:gd name="connsiteX130" fmla="*/ 1866900 w 4276725"/>
              <a:gd name="connsiteY130" fmla="*/ 4171247 h 4771322"/>
              <a:gd name="connsiteX131" fmla="*/ 1828800 w 4276725"/>
              <a:gd name="connsiteY131" fmla="*/ 4180772 h 4771322"/>
              <a:gd name="connsiteX132" fmla="*/ 1762125 w 4276725"/>
              <a:gd name="connsiteY132" fmla="*/ 4190297 h 4771322"/>
              <a:gd name="connsiteX133" fmla="*/ 1695450 w 4276725"/>
              <a:gd name="connsiteY133" fmla="*/ 4209347 h 4771322"/>
              <a:gd name="connsiteX134" fmla="*/ 1666875 w 4276725"/>
              <a:gd name="connsiteY134" fmla="*/ 4218872 h 4771322"/>
              <a:gd name="connsiteX135" fmla="*/ 1619250 w 4276725"/>
              <a:gd name="connsiteY135" fmla="*/ 4228397 h 4771322"/>
              <a:gd name="connsiteX136" fmla="*/ 1552575 w 4276725"/>
              <a:gd name="connsiteY136" fmla="*/ 4256972 h 4771322"/>
              <a:gd name="connsiteX137" fmla="*/ 1524000 w 4276725"/>
              <a:gd name="connsiteY137" fmla="*/ 4266497 h 4771322"/>
              <a:gd name="connsiteX138" fmla="*/ 1495425 w 4276725"/>
              <a:gd name="connsiteY138" fmla="*/ 4285547 h 4771322"/>
              <a:gd name="connsiteX139" fmla="*/ 1457325 w 4276725"/>
              <a:gd name="connsiteY139" fmla="*/ 4295072 h 4771322"/>
              <a:gd name="connsiteX140" fmla="*/ 1428750 w 4276725"/>
              <a:gd name="connsiteY140" fmla="*/ 4304597 h 4771322"/>
              <a:gd name="connsiteX141" fmla="*/ 1390650 w 4276725"/>
              <a:gd name="connsiteY141" fmla="*/ 4323647 h 4771322"/>
              <a:gd name="connsiteX142" fmla="*/ 1333500 w 4276725"/>
              <a:gd name="connsiteY142" fmla="*/ 4342697 h 4771322"/>
              <a:gd name="connsiteX143" fmla="*/ 1295400 w 4276725"/>
              <a:gd name="connsiteY143" fmla="*/ 4361747 h 4771322"/>
              <a:gd name="connsiteX144" fmla="*/ 1266825 w 4276725"/>
              <a:gd name="connsiteY144" fmla="*/ 4380797 h 4771322"/>
              <a:gd name="connsiteX145" fmla="*/ 1238250 w 4276725"/>
              <a:gd name="connsiteY145" fmla="*/ 4390322 h 4771322"/>
              <a:gd name="connsiteX146" fmla="*/ 1181100 w 4276725"/>
              <a:gd name="connsiteY146" fmla="*/ 4428422 h 4771322"/>
              <a:gd name="connsiteX147" fmla="*/ 1152525 w 4276725"/>
              <a:gd name="connsiteY147" fmla="*/ 4447472 h 4771322"/>
              <a:gd name="connsiteX148" fmla="*/ 1123950 w 4276725"/>
              <a:gd name="connsiteY148" fmla="*/ 4466522 h 4771322"/>
              <a:gd name="connsiteX149" fmla="*/ 1028700 w 4276725"/>
              <a:gd name="connsiteY149" fmla="*/ 4533197 h 4771322"/>
              <a:gd name="connsiteX150" fmla="*/ 1000125 w 4276725"/>
              <a:gd name="connsiteY150" fmla="*/ 4542722 h 4771322"/>
              <a:gd name="connsiteX151" fmla="*/ 971550 w 4276725"/>
              <a:gd name="connsiteY151" fmla="*/ 4580822 h 4771322"/>
              <a:gd name="connsiteX152" fmla="*/ 942975 w 4276725"/>
              <a:gd name="connsiteY152" fmla="*/ 4599872 h 4771322"/>
              <a:gd name="connsiteX153" fmla="*/ 904875 w 4276725"/>
              <a:gd name="connsiteY153" fmla="*/ 4628447 h 4771322"/>
              <a:gd name="connsiteX154" fmla="*/ 857250 w 4276725"/>
              <a:gd name="connsiteY154" fmla="*/ 4685597 h 4771322"/>
              <a:gd name="connsiteX155" fmla="*/ 800100 w 4276725"/>
              <a:gd name="connsiteY155" fmla="*/ 4742747 h 4771322"/>
              <a:gd name="connsiteX156" fmla="*/ 781050 w 4276725"/>
              <a:gd name="connsiteY156" fmla="*/ 4771322 h 4771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4276725" h="4771322">
                <a:moveTo>
                  <a:pt x="0" y="1104197"/>
                </a:moveTo>
                <a:cubicBezTo>
                  <a:pt x="221458" y="1085742"/>
                  <a:pt x="44985" y="1106630"/>
                  <a:pt x="152400" y="1085147"/>
                </a:cubicBezTo>
                <a:cubicBezTo>
                  <a:pt x="171338" y="1081359"/>
                  <a:pt x="190814" y="1080306"/>
                  <a:pt x="209550" y="1075622"/>
                </a:cubicBezTo>
                <a:cubicBezTo>
                  <a:pt x="229031" y="1070752"/>
                  <a:pt x="247219" y="1061442"/>
                  <a:pt x="266700" y="1056572"/>
                </a:cubicBezTo>
                <a:cubicBezTo>
                  <a:pt x="278355" y="1053658"/>
                  <a:pt x="346549" y="1038680"/>
                  <a:pt x="371475" y="1027997"/>
                </a:cubicBezTo>
                <a:cubicBezTo>
                  <a:pt x="384526" y="1022404"/>
                  <a:pt x="397399" y="1016252"/>
                  <a:pt x="409575" y="1008947"/>
                </a:cubicBezTo>
                <a:cubicBezTo>
                  <a:pt x="429208" y="997167"/>
                  <a:pt x="445005" y="978087"/>
                  <a:pt x="466725" y="970847"/>
                </a:cubicBezTo>
                <a:cubicBezTo>
                  <a:pt x="502658" y="958869"/>
                  <a:pt x="519698" y="955974"/>
                  <a:pt x="552450" y="923222"/>
                </a:cubicBezTo>
                <a:cubicBezTo>
                  <a:pt x="561975" y="913697"/>
                  <a:pt x="570392" y="902917"/>
                  <a:pt x="581025" y="894647"/>
                </a:cubicBezTo>
                <a:cubicBezTo>
                  <a:pt x="599097" y="880591"/>
                  <a:pt x="621986" y="872736"/>
                  <a:pt x="638175" y="856547"/>
                </a:cubicBezTo>
                <a:cubicBezTo>
                  <a:pt x="709080" y="785642"/>
                  <a:pt x="622011" y="875406"/>
                  <a:pt x="695325" y="789872"/>
                </a:cubicBezTo>
                <a:cubicBezTo>
                  <a:pt x="704091" y="779645"/>
                  <a:pt x="714375" y="770822"/>
                  <a:pt x="723900" y="761297"/>
                </a:cubicBezTo>
                <a:cubicBezTo>
                  <a:pt x="740639" y="711079"/>
                  <a:pt x="722362" y="751713"/>
                  <a:pt x="762000" y="704147"/>
                </a:cubicBezTo>
                <a:cubicBezTo>
                  <a:pt x="836938" y="614221"/>
                  <a:pt x="733297" y="732914"/>
                  <a:pt x="790575" y="646997"/>
                </a:cubicBezTo>
                <a:cubicBezTo>
                  <a:pt x="798047" y="635789"/>
                  <a:pt x="809625" y="627947"/>
                  <a:pt x="819150" y="618422"/>
                </a:cubicBezTo>
                <a:cubicBezTo>
                  <a:pt x="822325" y="605722"/>
                  <a:pt x="823518" y="592354"/>
                  <a:pt x="828675" y="580322"/>
                </a:cubicBezTo>
                <a:cubicBezTo>
                  <a:pt x="833485" y="569098"/>
                  <a:pt x="872815" y="518526"/>
                  <a:pt x="876300" y="513647"/>
                </a:cubicBezTo>
                <a:cubicBezTo>
                  <a:pt x="882954" y="504332"/>
                  <a:pt x="887745" y="493628"/>
                  <a:pt x="895350" y="485072"/>
                </a:cubicBezTo>
                <a:cubicBezTo>
                  <a:pt x="913248" y="464936"/>
                  <a:pt x="937556" y="450338"/>
                  <a:pt x="952500" y="427922"/>
                </a:cubicBezTo>
                <a:cubicBezTo>
                  <a:pt x="987425" y="375535"/>
                  <a:pt x="952500" y="419984"/>
                  <a:pt x="1000125" y="380297"/>
                </a:cubicBezTo>
                <a:cubicBezTo>
                  <a:pt x="1047691" y="340659"/>
                  <a:pt x="1007057" y="358936"/>
                  <a:pt x="1057275" y="342197"/>
                </a:cubicBezTo>
                <a:cubicBezTo>
                  <a:pt x="1103819" y="295653"/>
                  <a:pt x="1065444" y="328004"/>
                  <a:pt x="1123950" y="294572"/>
                </a:cubicBezTo>
                <a:cubicBezTo>
                  <a:pt x="1133889" y="288892"/>
                  <a:pt x="1142286" y="280642"/>
                  <a:pt x="1152525" y="275522"/>
                </a:cubicBezTo>
                <a:cubicBezTo>
                  <a:pt x="1161505" y="271032"/>
                  <a:pt x="1172323" y="270873"/>
                  <a:pt x="1181100" y="265997"/>
                </a:cubicBezTo>
                <a:cubicBezTo>
                  <a:pt x="1201114" y="254878"/>
                  <a:pt x="1216038" y="233450"/>
                  <a:pt x="1238250" y="227897"/>
                </a:cubicBezTo>
                <a:cubicBezTo>
                  <a:pt x="1320739" y="207275"/>
                  <a:pt x="1231435" y="232528"/>
                  <a:pt x="1314450" y="199322"/>
                </a:cubicBezTo>
                <a:cubicBezTo>
                  <a:pt x="1333094" y="191864"/>
                  <a:pt x="1354892" y="191411"/>
                  <a:pt x="1371600" y="180272"/>
                </a:cubicBezTo>
                <a:cubicBezTo>
                  <a:pt x="1381125" y="173922"/>
                  <a:pt x="1389456" y="165242"/>
                  <a:pt x="1400175" y="161222"/>
                </a:cubicBezTo>
                <a:cubicBezTo>
                  <a:pt x="1415334" y="155538"/>
                  <a:pt x="1431996" y="155209"/>
                  <a:pt x="1447800" y="151697"/>
                </a:cubicBezTo>
                <a:cubicBezTo>
                  <a:pt x="1460579" y="148857"/>
                  <a:pt x="1473643" y="146769"/>
                  <a:pt x="1485900" y="142172"/>
                </a:cubicBezTo>
                <a:cubicBezTo>
                  <a:pt x="1499195" y="137186"/>
                  <a:pt x="1510817" y="128395"/>
                  <a:pt x="1524000" y="123122"/>
                </a:cubicBezTo>
                <a:cubicBezTo>
                  <a:pt x="1615730" y="86430"/>
                  <a:pt x="1548967" y="121150"/>
                  <a:pt x="1657350" y="85022"/>
                </a:cubicBezTo>
                <a:cubicBezTo>
                  <a:pt x="1678688" y="77909"/>
                  <a:pt x="1701813" y="69389"/>
                  <a:pt x="1724025" y="65972"/>
                </a:cubicBezTo>
                <a:cubicBezTo>
                  <a:pt x="1752442" y="61600"/>
                  <a:pt x="1781251" y="60247"/>
                  <a:pt x="1809750" y="56447"/>
                </a:cubicBezTo>
                <a:cubicBezTo>
                  <a:pt x="1828893" y="53895"/>
                  <a:pt x="1847781" y="49653"/>
                  <a:pt x="1866900" y="46922"/>
                </a:cubicBezTo>
                <a:cubicBezTo>
                  <a:pt x="1892240" y="43302"/>
                  <a:pt x="1917800" y="41289"/>
                  <a:pt x="1943100" y="37397"/>
                </a:cubicBezTo>
                <a:cubicBezTo>
                  <a:pt x="1959101" y="34935"/>
                  <a:pt x="1974678" y="30012"/>
                  <a:pt x="1990725" y="27872"/>
                </a:cubicBezTo>
                <a:cubicBezTo>
                  <a:pt x="2022353" y="23655"/>
                  <a:pt x="2054225" y="21522"/>
                  <a:pt x="2085975" y="18347"/>
                </a:cubicBezTo>
                <a:cubicBezTo>
                  <a:pt x="2095500" y="15172"/>
                  <a:pt x="2104510" y="8822"/>
                  <a:pt x="2114550" y="8822"/>
                </a:cubicBezTo>
                <a:cubicBezTo>
                  <a:pt x="2799087" y="8822"/>
                  <a:pt x="2605108" y="-20543"/>
                  <a:pt x="2895600" y="27872"/>
                </a:cubicBezTo>
                <a:cubicBezTo>
                  <a:pt x="3023754" y="91949"/>
                  <a:pt x="2833609" y="1054"/>
                  <a:pt x="2981325" y="56447"/>
                </a:cubicBezTo>
                <a:cubicBezTo>
                  <a:pt x="2992044" y="60467"/>
                  <a:pt x="2999439" y="70848"/>
                  <a:pt x="3009900" y="75497"/>
                </a:cubicBezTo>
                <a:cubicBezTo>
                  <a:pt x="3028250" y="83652"/>
                  <a:pt x="3048700" y="86392"/>
                  <a:pt x="3067050" y="94547"/>
                </a:cubicBezTo>
                <a:cubicBezTo>
                  <a:pt x="3077511" y="99196"/>
                  <a:pt x="3085686" y="107917"/>
                  <a:pt x="3095625" y="113597"/>
                </a:cubicBezTo>
                <a:cubicBezTo>
                  <a:pt x="3107953" y="120642"/>
                  <a:pt x="3121549" y="125342"/>
                  <a:pt x="3133725" y="132647"/>
                </a:cubicBezTo>
                <a:cubicBezTo>
                  <a:pt x="3153358" y="144427"/>
                  <a:pt x="3170397" y="160508"/>
                  <a:pt x="3190875" y="170747"/>
                </a:cubicBezTo>
                <a:cubicBezTo>
                  <a:pt x="3276055" y="213337"/>
                  <a:pt x="3240134" y="199867"/>
                  <a:pt x="3295650" y="218372"/>
                </a:cubicBezTo>
                <a:cubicBezTo>
                  <a:pt x="3311525" y="231072"/>
                  <a:pt x="3326359" y="245195"/>
                  <a:pt x="3343275" y="256472"/>
                </a:cubicBezTo>
                <a:cubicBezTo>
                  <a:pt x="3355089" y="264348"/>
                  <a:pt x="3369821" y="267269"/>
                  <a:pt x="3381375" y="275522"/>
                </a:cubicBezTo>
                <a:cubicBezTo>
                  <a:pt x="3392336" y="283352"/>
                  <a:pt x="3399602" y="295473"/>
                  <a:pt x="3409950" y="304097"/>
                </a:cubicBezTo>
                <a:cubicBezTo>
                  <a:pt x="3418744" y="311426"/>
                  <a:pt x="3429969" y="315542"/>
                  <a:pt x="3438525" y="323147"/>
                </a:cubicBezTo>
                <a:cubicBezTo>
                  <a:pt x="3458661" y="341045"/>
                  <a:pt x="3480731" y="357881"/>
                  <a:pt x="3495675" y="380297"/>
                </a:cubicBezTo>
                <a:cubicBezTo>
                  <a:pt x="3514406" y="408394"/>
                  <a:pt x="3515798" y="414528"/>
                  <a:pt x="3543300" y="437447"/>
                </a:cubicBezTo>
                <a:cubicBezTo>
                  <a:pt x="3584168" y="471504"/>
                  <a:pt x="3562504" y="439536"/>
                  <a:pt x="3600450" y="485072"/>
                </a:cubicBezTo>
                <a:cubicBezTo>
                  <a:pt x="3607779" y="493866"/>
                  <a:pt x="3612050" y="504955"/>
                  <a:pt x="3619500" y="513647"/>
                </a:cubicBezTo>
                <a:cubicBezTo>
                  <a:pt x="3631189" y="527284"/>
                  <a:pt x="3645668" y="538323"/>
                  <a:pt x="3657600" y="551747"/>
                </a:cubicBezTo>
                <a:cubicBezTo>
                  <a:pt x="3671106" y="566942"/>
                  <a:pt x="3682313" y="584072"/>
                  <a:pt x="3695700" y="599372"/>
                </a:cubicBezTo>
                <a:cubicBezTo>
                  <a:pt x="3704570" y="609509"/>
                  <a:pt x="3715509" y="617720"/>
                  <a:pt x="3724275" y="627947"/>
                </a:cubicBezTo>
                <a:cubicBezTo>
                  <a:pt x="3734606" y="640000"/>
                  <a:pt x="3743814" y="652995"/>
                  <a:pt x="3752850" y="666047"/>
                </a:cubicBezTo>
                <a:cubicBezTo>
                  <a:pt x="3772398" y="694283"/>
                  <a:pt x="3785716" y="727488"/>
                  <a:pt x="3810000" y="751772"/>
                </a:cubicBezTo>
                <a:lnTo>
                  <a:pt x="3838575" y="780347"/>
                </a:lnTo>
                <a:cubicBezTo>
                  <a:pt x="3847834" y="808125"/>
                  <a:pt x="3850336" y="820119"/>
                  <a:pt x="3867150" y="847022"/>
                </a:cubicBezTo>
                <a:cubicBezTo>
                  <a:pt x="3875564" y="860484"/>
                  <a:pt x="3887311" y="871660"/>
                  <a:pt x="3895725" y="885122"/>
                </a:cubicBezTo>
                <a:cubicBezTo>
                  <a:pt x="3903250" y="897163"/>
                  <a:pt x="3907730" y="910894"/>
                  <a:pt x="3914775" y="923222"/>
                </a:cubicBezTo>
                <a:cubicBezTo>
                  <a:pt x="3925917" y="942721"/>
                  <a:pt x="3950134" y="973542"/>
                  <a:pt x="3962400" y="989897"/>
                </a:cubicBezTo>
                <a:cubicBezTo>
                  <a:pt x="3979813" y="1042135"/>
                  <a:pt x="3963010" y="998616"/>
                  <a:pt x="4000500" y="1066097"/>
                </a:cubicBezTo>
                <a:cubicBezTo>
                  <a:pt x="4007396" y="1078509"/>
                  <a:pt x="4013957" y="1091146"/>
                  <a:pt x="4019550" y="1104197"/>
                </a:cubicBezTo>
                <a:cubicBezTo>
                  <a:pt x="4023505" y="1113425"/>
                  <a:pt x="4024585" y="1123792"/>
                  <a:pt x="4029075" y="1132772"/>
                </a:cubicBezTo>
                <a:cubicBezTo>
                  <a:pt x="4034195" y="1143011"/>
                  <a:pt x="4041775" y="1151822"/>
                  <a:pt x="4048125" y="1161347"/>
                </a:cubicBezTo>
                <a:cubicBezTo>
                  <a:pt x="4064374" y="1226343"/>
                  <a:pt x="4048238" y="1173507"/>
                  <a:pt x="4076700" y="1237547"/>
                </a:cubicBezTo>
                <a:cubicBezTo>
                  <a:pt x="4106154" y="1303818"/>
                  <a:pt x="4086423" y="1263476"/>
                  <a:pt x="4105275" y="1313747"/>
                </a:cubicBezTo>
                <a:cubicBezTo>
                  <a:pt x="4111278" y="1329756"/>
                  <a:pt x="4119297" y="1345030"/>
                  <a:pt x="4124325" y="1361372"/>
                </a:cubicBezTo>
                <a:cubicBezTo>
                  <a:pt x="4159016" y="1474117"/>
                  <a:pt x="4122020" y="1401980"/>
                  <a:pt x="4171950" y="1485197"/>
                </a:cubicBezTo>
                <a:cubicBezTo>
                  <a:pt x="4201727" y="1604304"/>
                  <a:pt x="4163671" y="1456219"/>
                  <a:pt x="4191000" y="1551872"/>
                </a:cubicBezTo>
                <a:cubicBezTo>
                  <a:pt x="4194596" y="1564459"/>
                  <a:pt x="4196929" y="1577385"/>
                  <a:pt x="4200525" y="1589972"/>
                </a:cubicBezTo>
                <a:cubicBezTo>
                  <a:pt x="4203283" y="1599626"/>
                  <a:pt x="4207292" y="1608893"/>
                  <a:pt x="4210050" y="1618547"/>
                </a:cubicBezTo>
                <a:cubicBezTo>
                  <a:pt x="4213646" y="1631134"/>
                  <a:pt x="4215813" y="1644108"/>
                  <a:pt x="4219575" y="1656647"/>
                </a:cubicBezTo>
                <a:cubicBezTo>
                  <a:pt x="4225345" y="1675881"/>
                  <a:pt x="4232275" y="1694747"/>
                  <a:pt x="4238625" y="1713797"/>
                </a:cubicBezTo>
                <a:lnTo>
                  <a:pt x="4248150" y="1742372"/>
                </a:lnTo>
                <a:lnTo>
                  <a:pt x="4257675" y="1770947"/>
                </a:lnTo>
                <a:cubicBezTo>
                  <a:pt x="4260850" y="1815397"/>
                  <a:pt x="4262975" y="1859934"/>
                  <a:pt x="4267200" y="1904297"/>
                </a:cubicBezTo>
                <a:cubicBezTo>
                  <a:pt x="4269329" y="1926647"/>
                  <a:pt x="4276725" y="1948521"/>
                  <a:pt x="4276725" y="1970972"/>
                </a:cubicBezTo>
                <a:cubicBezTo>
                  <a:pt x="4276725" y="2059929"/>
                  <a:pt x="4272424" y="2148869"/>
                  <a:pt x="4267200" y="2237672"/>
                </a:cubicBezTo>
                <a:cubicBezTo>
                  <a:pt x="4266066" y="2256951"/>
                  <a:pt x="4260406" y="2275703"/>
                  <a:pt x="4257675" y="2294822"/>
                </a:cubicBezTo>
                <a:cubicBezTo>
                  <a:pt x="4254055" y="2320162"/>
                  <a:pt x="4251609" y="2345659"/>
                  <a:pt x="4248150" y="2371022"/>
                </a:cubicBezTo>
                <a:cubicBezTo>
                  <a:pt x="4242083" y="2415512"/>
                  <a:pt x="4239990" y="2460811"/>
                  <a:pt x="4229100" y="2504372"/>
                </a:cubicBezTo>
                <a:cubicBezTo>
                  <a:pt x="4222750" y="2529772"/>
                  <a:pt x="4215185" y="2554899"/>
                  <a:pt x="4210050" y="2580572"/>
                </a:cubicBezTo>
                <a:cubicBezTo>
                  <a:pt x="4206875" y="2596447"/>
                  <a:pt x="4204037" y="2612393"/>
                  <a:pt x="4200525" y="2628197"/>
                </a:cubicBezTo>
                <a:cubicBezTo>
                  <a:pt x="4197685" y="2640976"/>
                  <a:pt x="4193743" y="2653497"/>
                  <a:pt x="4191000" y="2666297"/>
                </a:cubicBezTo>
                <a:cubicBezTo>
                  <a:pt x="4166436" y="2780929"/>
                  <a:pt x="4187627" y="2730193"/>
                  <a:pt x="4152900" y="2799647"/>
                </a:cubicBezTo>
                <a:cubicBezTo>
                  <a:pt x="4147462" y="2826838"/>
                  <a:pt x="4141921" y="2858469"/>
                  <a:pt x="4133850" y="2885372"/>
                </a:cubicBezTo>
                <a:cubicBezTo>
                  <a:pt x="4128080" y="2904606"/>
                  <a:pt x="4121150" y="2923472"/>
                  <a:pt x="4114800" y="2942522"/>
                </a:cubicBezTo>
                <a:lnTo>
                  <a:pt x="4105275" y="2971097"/>
                </a:lnTo>
                <a:cubicBezTo>
                  <a:pt x="4102100" y="2980622"/>
                  <a:pt x="4098185" y="2989932"/>
                  <a:pt x="4095750" y="2999672"/>
                </a:cubicBezTo>
                <a:cubicBezTo>
                  <a:pt x="4092575" y="3012372"/>
                  <a:pt x="4091260" y="3025688"/>
                  <a:pt x="4086225" y="3037772"/>
                </a:cubicBezTo>
                <a:cubicBezTo>
                  <a:pt x="4075303" y="3063986"/>
                  <a:pt x="4060825" y="3088572"/>
                  <a:pt x="4048125" y="3113972"/>
                </a:cubicBezTo>
                <a:cubicBezTo>
                  <a:pt x="4041775" y="3126672"/>
                  <a:pt x="4033565" y="3138602"/>
                  <a:pt x="4029075" y="3152072"/>
                </a:cubicBezTo>
                <a:cubicBezTo>
                  <a:pt x="4022725" y="3171122"/>
                  <a:pt x="4024224" y="3195023"/>
                  <a:pt x="4010025" y="3209222"/>
                </a:cubicBezTo>
                <a:lnTo>
                  <a:pt x="3981450" y="3237797"/>
                </a:lnTo>
                <a:cubicBezTo>
                  <a:pt x="3961305" y="3318378"/>
                  <a:pt x="3988748" y="3236375"/>
                  <a:pt x="3943350" y="3304472"/>
                </a:cubicBezTo>
                <a:cubicBezTo>
                  <a:pt x="3937781" y="3312826"/>
                  <a:pt x="3939661" y="3324877"/>
                  <a:pt x="3933825" y="3333047"/>
                </a:cubicBezTo>
                <a:cubicBezTo>
                  <a:pt x="3923386" y="3347662"/>
                  <a:pt x="3907414" y="3357510"/>
                  <a:pt x="3895725" y="3371147"/>
                </a:cubicBezTo>
                <a:cubicBezTo>
                  <a:pt x="3888275" y="3379839"/>
                  <a:pt x="3884004" y="3390928"/>
                  <a:pt x="3876675" y="3399722"/>
                </a:cubicBezTo>
                <a:cubicBezTo>
                  <a:pt x="3868051" y="3410070"/>
                  <a:pt x="3856970" y="3418160"/>
                  <a:pt x="3848100" y="3428297"/>
                </a:cubicBezTo>
                <a:cubicBezTo>
                  <a:pt x="3751973" y="3538157"/>
                  <a:pt x="3878969" y="3406953"/>
                  <a:pt x="3752850" y="3533072"/>
                </a:cubicBezTo>
                <a:cubicBezTo>
                  <a:pt x="3740150" y="3545772"/>
                  <a:pt x="3724713" y="3556228"/>
                  <a:pt x="3714750" y="3571172"/>
                </a:cubicBezTo>
                <a:cubicBezTo>
                  <a:pt x="3670300" y="3637847"/>
                  <a:pt x="3695700" y="3615622"/>
                  <a:pt x="3648075" y="3647372"/>
                </a:cubicBezTo>
                <a:cubicBezTo>
                  <a:pt x="3612825" y="3717872"/>
                  <a:pt x="3648719" y="3656124"/>
                  <a:pt x="3600450" y="3714047"/>
                </a:cubicBezTo>
                <a:cubicBezTo>
                  <a:pt x="3593121" y="3722841"/>
                  <a:pt x="3589005" y="3734066"/>
                  <a:pt x="3581400" y="3742622"/>
                </a:cubicBezTo>
                <a:cubicBezTo>
                  <a:pt x="3475545" y="3861709"/>
                  <a:pt x="3563922" y="3761949"/>
                  <a:pt x="3495675" y="3818822"/>
                </a:cubicBezTo>
                <a:cubicBezTo>
                  <a:pt x="3485327" y="3827446"/>
                  <a:pt x="3477448" y="3838773"/>
                  <a:pt x="3467100" y="3847397"/>
                </a:cubicBezTo>
                <a:cubicBezTo>
                  <a:pt x="3435639" y="3873615"/>
                  <a:pt x="3437690" y="3862206"/>
                  <a:pt x="3400425" y="3885497"/>
                </a:cubicBezTo>
                <a:cubicBezTo>
                  <a:pt x="3383167" y="3896283"/>
                  <a:pt x="3353900" y="3923047"/>
                  <a:pt x="3333750" y="3933122"/>
                </a:cubicBezTo>
                <a:cubicBezTo>
                  <a:pt x="3324770" y="3937612"/>
                  <a:pt x="3314155" y="3938157"/>
                  <a:pt x="3305175" y="3942647"/>
                </a:cubicBezTo>
                <a:cubicBezTo>
                  <a:pt x="3294936" y="3947767"/>
                  <a:pt x="3287122" y="3957188"/>
                  <a:pt x="3276600" y="3961697"/>
                </a:cubicBezTo>
                <a:cubicBezTo>
                  <a:pt x="3264568" y="3966854"/>
                  <a:pt x="3250757" y="3966625"/>
                  <a:pt x="3238500" y="3971222"/>
                </a:cubicBezTo>
                <a:cubicBezTo>
                  <a:pt x="3225205" y="3976208"/>
                  <a:pt x="3213695" y="3985286"/>
                  <a:pt x="3200400" y="3990272"/>
                </a:cubicBezTo>
                <a:cubicBezTo>
                  <a:pt x="3180844" y="3997605"/>
                  <a:pt x="3132780" y="4004796"/>
                  <a:pt x="3114675" y="4009322"/>
                </a:cubicBezTo>
                <a:cubicBezTo>
                  <a:pt x="3104935" y="4011757"/>
                  <a:pt x="3095786" y="4016205"/>
                  <a:pt x="3086100" y="4018847"/>
                </a:cubicBezTo>
                <a:cubicBezTo>
                  <a:pt x="3060841" y="4025736"/>
                  <a:pt x="3034738" y="4029618"/>
                  <a:pt x="3009900" y="4037897"/>
                </a:cubicBezTo>
                <a:cubicBezTo>
                  <a:pt x="2990850" y="4044247"/>
                  <a:pt x="2971394" y="4049489"/>
                  <a:pt x="2952750" y="4056947"/>
                </a:cubicBezTo>
                <a:cubicBezTo>
                  <a:pt x="2936875" y="4063297"/>
                  <a:pt x="2921620" y="4071498"/>
                  <a:pt x="2905125" y="4075997"/>
                </a:cubicBezTo>
                <a:cubicBezTo>
                  <a:pt x="2886493" y="4081079"/>
                  <a:pt x="2866913" y="4081734"/>
                  <a:pt x="2847975" y="4085522"/>
                </a:cubicBezTo>
                <a:cubicBezTo>
                  <a:pt x="2807188" y="4093679"/>
                  <a:pt x="2806611" y="4099027"/>
                  <a:pt x="2762250" y="4104572"/>
                </a:cubicBezTo>
                <a:cubicBezTo>
                  <a:pt x="2727452" y="4108922"/>
                  <a:pt x="2692370" y="4110608"/>
                  <a:pt x="2657475" y="4114097"/>
                </a:cubicBezTo>
                <a:cubicBezTo>
                  <a:pt x="2628867" y="4116958"/>
                  <a:pt x="2600212" y="4119556"/>
                  <a:pt x="2571750" y="4123622"/>
                </a:cubicBezTo>
                <a:cubicBezTo>
                  <a:pt x="2555723" y="4125912"/>
                  <a:pt x="2540302" y="4132525"/>
                  <a:pt x="2524125" y="4133147"/>
                </a:cubicBezTo>
                <a:cubicBezTo>
                  <a:pt x="2374977" y="4138883"/>
                  <a:pt x="2225675" y="4139497"/>
                  <a:pt x="2076450" y="4142672"/>
                </a:cubicBezTo>
                <a:cubicBezTo>
                  <a:pt x="2047875" y="4145847"/>
                  <a:pt x="2019187" y="4148131"/>
                  <a:pt x="1990725" y="4152197"/>
                </a:cubicBezTo>
                <a:cubicBezTo>
                  <a:pt x="1974698" y="4154487"/>
                  <a:pt x="1959101" y="4159260"/>
                  <a:pt x="1943100" y="4161722"/>
                </a:cubicBezTo>
                <a:cubicBezTo>
                  <a:pt x="1917800" y="4165614"/>
                  <a:pt x="1892149" y="4167039"/>
                  <a:pt x="1866900" y="4171247"/>
                </a:cubicBezTo>
                <a:cubicBezTo>
                  <a:pt x="1853987" y="4173399"/>
                  <a:pt x="1841680" y="4178430"/>
                  <a:pt x="1828800" y="4180772"/>
                </a:cubicBezTo>
                <a:cubicBezTo>
                  <a:pt x="1806711" y="4184788"/>
                  <a:pt x="1784350" y="4187122"/>
                  <a:pt x="1762125" y="4190297"/>
                </a:cubicBezTo>
                <a:cubicBezTo>
                  <a:pt x="1693612" y="4213135"/>
                  <a:pt x="1779171" y="4185427"/>
                  <a:pt x="1695450" y="4209347"/>
                </a:cubicBezTo>
                <a:cubicBezTo>
                  <a:pt x="1685796" y="4212105"/>
                  <a:pt x="1676615" y="4216437"/>
                  <a:pt x="1666875" y="4218872"/>
                </a:cubicBezTo>
                <a:cubicBezTo>
                  <a:pt x="1651169" y="4222799"/>
                  <a:pt x="1634956" y="4224470"/>
                  <a:pt x="1619250" y="4228397"/>
                </a:cubicBezTo>
                <a:cubicBezTo>
                  <a:pt x="1583509" y="4237332"/>
                  <a:pt x="1590739" y="4240616"/>
                  <a:pt x="1552575" y="4256972"/>
                </a:cubicBezTo>
                <a:cubicBezTo>
                  <a:pt x="1543347" y="4260927"/>
                  <a:pt x="1532980" y="4262007"/>
                  <a:pt x="1524000" y="4266497"/>
                </a:cubicBezTo>
                <a:cubicBezTo>
                  <a:pt x="1513761" y="4271617"/>
                  <a:pt x="1505947" y="4281038"/>
                  <a:pt x="1495425" y="4285547"/>
                </a:cubicBezTo>
                <a:cubicBezTo>
                  <a:pt x="1483393" y="4290704"/>
                  <a:pt x="1469912" y="4291476"/>
                  <a:pt x="1457325" y="4295072"/>
                </a:cubicBezTo>
                <a:cubicBezTo>
                  <a:pt x="1447671" y="4297830"/>
                  <a:pt x="1437978" y="4300642"/>
                  <a:pt x="1428750" y="4304597"/>
                </a:cubicBezTo>
                <a:cubicBezTo>
                  <a:pt x="1415699" y="4310190"/>
                  <a:pt x="1403833" y="4318374"/>
                  <a:pt x="1390650" y="4323647"/>
                </a:cubicBezTo>
                <a:cubicBezTo>
                  <a:pt x="1372006" y="4331105"/>
                  <a:pt x="1351461" y="4333717"/>
                  <a:pt x="1333500" y="4342697"/>
                </a:cubicBezTo>
                <a:cubicBezTo>
                  <a:pt x="1320800" y="4349047"/>
                  <a:pt x="1307728" y="4354702"/>
                  <a:pt x="1295400" y="4361747"/>
                </a:cubicBezTo>
                <a:cubicBezTo>
                  <a:pt x="1285461" y="4367427"/>
                  <a:pt x="1277064" y="4375677"/>
                  <a:pt x="1266825" y="4380797"/>
                </a:cubicBezTo>
                <a:cubicBezTo>
                  <a:pt x="1257845" y="4385287"/>
                  <a:pt x="1247027" y="4385446"/>
                  <a:pt x="1238250" y="4390322"/>
                </a:cubicBezTo>
                <a:cubicBezTo>
                  <a:pt x="1218236" y="4401441"/>
                  <a:pt x="1200150" y="4415722"/>
                  <a:pt x="1181100" y="4428422"/>
                </a:cubicBezTo>
                <a:lnTo>
                  <a:pt x="1152525" y="4447472"/>
                </a:lnTo>
                <a:cubicBezTo>
                  <a:pt x="1143000" y="4453822"/>
                  <a:pt x="1133108" y="4459653"/>
                  <a:pt x="1123950" y="4466522"/>
                </a:cubicBezTo>
                <a:cubicBezTo>
                  <a:pt x="1106562" y="4479563"/>
                  <a:pt x="1042772" y="4528506"/>
                  <a:pt x="1028700" y="4533197"/>
                </a:cubicBezTo>
                <a:lnTo>
                  <a:pt x="1000125" y="4542722"/>
                </a:lnTo>
                <a:cubicBezTo>
                  <a:pt x="990600" y="4555422"/>
                  <a:pt x="982775" y="4569597"/>
                  <a:pt x="971550" y="4580822"/>
                </a:cubicBezTo>
                <a:cubicBezTo>
                  <a:pt x="963455" y="4588917"/>
                  <a:pt x="952290" y="4593218"/>
                  <a:pt x="942975" y="4599872"/>
                </a:cubicBezTo>
                <a:cubicBezTo>
                  <a:pt x="930057" y="4609099"/>
                  <a:pt x="916928" y="4618116"/>
                  <a:pt x="904875" y="4628447"/>
                </a:cubicBezTo>
                <a:cubicBezTo>
                  <a:pt x="844071" y="4680565"/>
                  <a:pt x="904282" y="4632685"/>
                  <a:pt x="857250" y="4685597"/>
                </a:cubicBezTo>
                <a:cubicBezTo>
                  <a:pt x="839352" y="4705733"/>
                  <a:pt x="815044" y="4720331"/>
                  <a:pt x="800100" y="4742747"/>
                </a:cubicBezTo>
                <a:lnTo>
                  <a:pt x="781050" y="4771322"/>
                </a:ln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26047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2"/>
          <a:srcRect l="10641"/>
          <a:stretch/>
        </p:blipFill>
        <p:spPr>
          <a:xfrm>
            <a:off x="1993131" y="981522"/>
            <a:ext cx="4752527" cy="4935111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sz="1400" b="1" dirty="0" smtClean="0">
                <a:latin typeface="+mn-lt"/>
              </a:rPr>
              <a:t>Ihre </a:t>
            </a:r>
            <a:r>
              <a:rPr lang="de-DE" sz="1400" b="1" dirty="0">
                <a:latin typeface="+mn-lt"/>
              </a:rPr>
              <a:t>Auswahl:</a:t>
            </a:r>
            <a:endParaRPr lang="de-DE" dirty="0">
              <a:latin typeface="+mn-lt"/>
            </a:endParaRPr>
          </a:p>
          <a:p>
            <a:endParaRPr lang="de-DE" dirty="0">
              <a:latin typeface="+mn-lt"/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>
                <a:latin typeface="+mn-lt"/>
              </a:rPr>
              <a:t>Bildungsgang: </a:t>
            </a:r>
            <a:r>
              <a:rPr lang="de-DE" b="1" dirty="0">
                <a:solidFill>
                  <a:schemeClr val="accent5"/>
                </a:solidFill>
                <a:latin typeface="+mn-lt"/>
              </a:rPr>
              <a:t>Gymnasiale Oberstufe</a:t>
            </a:r>
          </a:p>
          <a:p>
            <a:pPr marL="144000" indent="-144000">
              <a:buFont typeface="+mj-lt"/>
              <a:buAutoNum type="arabicPeriod"/>
            </a:pPr>
            <a:endParaRPr lang="de-DE" dirty="0">
              <a:latin typeface="+mn-lt"/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Allgemeine</a:t>
            </a:r>
            <a:r>
              <a:rPr lang="de-DE" dirty="0">
                <a:latin typeface="+mn-lt"/>
              </a:rPr>
              <a:t> Hochschulreife </a:t>
            </a:r>
            <a:r>
              <a:rPr lang="de-DE" dirty="0" smtClean="0">
                <a:latin typeface="+mn-lt"/>
              </a:rPr>
              <a:t>angestrebt oder erworben: </a:t>
            </a:r>
            <a:r>
              <a:rPr lang="de-DE" b="1" dirty="0" smtClean="0">
                <a:solidFill>
                  <a:schemeClr val="accent4"/>
                </a:solidFill>
              </a:rPr>
              <a:t>Nein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b="1" dirty="0">
              <a:solidFill>
                <a:schemeClr val="accent4"/>
              </a:solidFill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Schulischer Teil der Fachhochschulreife angestrebt oder </a:t>
            </a:r>
            <a:r>
              <a:rPr lang="de-DE" dirty="0" smtClean="0"/>
              <a:t>erworben: </a:t>
            </a:r>
            <a:r>
              <a:rPr lang="de-DE" b="1" dirty="0" smtClean="0">
                <a:solidFill>
                  <a:schemeClr val="accent6"/>
                </a:solidFill>
              </a:rPr>
              <a:t>Ja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b="1" dirty="0" smtClean="0">
              <a:solidFill>
                <a:schemeClr val="accent6"/>
              </a:solidFill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 smtClean="0"/>
              <a:t>Praktischer </a:t>
            </a:r>
            <a:r>
              <a:rPr lang="de-DE" dirty="0"/>
              <a:t>Teil der Fachhochschulreife angestrebt oder </a:t>
            </a:r>
            <a:r>
              <a:rPr lang="de-DE" dirty="0" smtClean="0"/>
              <a:t>erworben: </a:t>
            </a:r>
            <a:r>
              <a:rPr lang="de-DE" b="1" dirty="0">
                <a:solidFill>
                  <a:schemeClr val="accent4"/>
                </a:solidFill>
              </a:rPr>
              <a:t>Nein</a:t>
            </a:r>
          </a:p>
          <a:p>
            <a:endParaRPr lang="de-DE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7"/>
          </p:nvPr>
        </p:nvSpPr>
        <p:spPr>
          <a:xfrm>
            <a:off x="6601979" y="2384175"/>
            <a:ext cx="3024000" cy="2916000"/>
          </a:xfrm>
        </p:spPr>
        <p:txBody>
          <a:bodyPr/>
          <a:lstStyle/>
          <a:p>
            <a:r>
              <a:rPr lang="de-DE" sz="1400" b="1" dirty="0" smtClean="0">
                <a:latin typeface="+mn-lt"/>
              </a:rPr>
              <a:t>Ihr Ergebnis</a:t>
            </a:r>
            <a:r>
              <a:rPr lang="de-DE" sz="1400" b="1" dirty="0">
                <a:latin typeface="+mn-lt"/>
              </a:rPr>
              <a:t>:</a:t>
            </a:r>
          </a:p>
          <a:p>
            <a:endParaRPr lang="de-DE" b="1" dirty="0">
              <a:latin typeface="+mn-lt"/>
            </a:endParaRPr>
          </a:p>
          <a:p>
            <a:r>
              <a:rPr lang="de-DE" sz="1100" b="1" dirty="0">
                <a:solidFill>
                  <a:schemeClr val="accent4"/>
                </a:solidFill>
              </a:rPr>
              <a:t>Die Zulassung zur Deltaprüfung ist </a:t>
            </a:r>
            <a:r>
              <a:rPr lang="de-DE" sz="1100" b="1" u="sng" dirty="0" smtClean="0">
                <a:solidFill>
                  <a:schemeClr val="accent4"/>
                </a:solidFill>
              </a:rPr>
              <a:t>nicht möglich</a:t>
            </a:r>
            <a:r>
              <a:rPr lang="de-DE" sz="1100" b="1" dirty="0" smtClean="0">
                <a:solidFill>
                  <a:schemeClr val="accent4"/>
                </a:solidFill>
              </a:rPr>
              <a:t> und </a:t>
            </a:r>
            <a:r>
              <a:rPr lang="de-DE" sz="1100" b="1" u="sng" dirty="0" smtClean="0">
                <a:solidFill>
                  <a:schemeClr val="accent4"/>
                </a:solidFill>
              </a:rPr>
              <a:t>nicht notwendig</a:t>
            </a:r>
            <a:r>
              <a:rPr lang="de-DE" sz="1100" b="1" dirty="0" smtClean="0">
                <a:solidFill>
                  <a:schemeClr val="accent4"/>
                </a:solidFill>
              </a:rPr>
              <a:t>.</a:t>
            </a:r>
            <a:endParaRPr lang="de-DE" sz="1100" b="1" dirty="0">
              <a:solidFill>
                <a:schemeClr val="accent4"/>
              </a:solidFill>
            </a:endParaRPr>
          </a:p>
          <a:p>
            <a:endParaRPr lang="de-DE" sz="1100" dirty="0"/>
          </a:p>
          <a:p>
            <a:r>
              <a:rPr lang="de-DE" sz="1100" dirty="0" smtClean="0">
                <a:latin typeface="+mj-lt"/>
              </a:rPr>
              <a:t>Die </a:t>
            </a:r>
            <a:r>
              <a:rPr lang="de-DE" sz="1100" dirty="0">
                <a:latin typeface="+mj-lt"/>
              </a:rPr>
              <a:t>Fachhochschulreife besteht </a:t>
            </a:r>
            <a:r>
              <a:rPr lang="de-DE" sz="1100" dirty="0" smtClean="0">
                <a:latin typeface="+mj-lt"/>
              </a:rPr>
              <a:t>immer </a:t>
            </a:r>
            <a:r>
              <a:rPr lang="de-DE" sz="1100" dirty="0">
                <a:latin typeface="+mj-lt"/>
              </a:rPr>
              <a:t>aus einem </a:t>
            </a:r>
            <a:r>
              <a:rPr lang="de-DE" sz="1100" b="1" dirty="0">
                <a:latin typeface="+mj-lt"/>
              </a:rPr>
              <a:t>schulischen Teil </a:t>
            </a:r>
            <a:r>
              <a:rPr lang="de-DE" sz="1100" dirty="0">
                <a:latin typeface="+mj-lt"/>
              </a:rPr>
              <a:t>und einem </a:t>
            </a:r>
            <a:r>
              <a:rPr lang="de-DE" sz="1100" b="1" dirty="0" smtClean="0">
                <a:latin typeface="+mj-lt"/>
              </a:rPr>
              <a:t>praktischen Teil</a:t>
            </a:r>
            <a:r>
              <a:rPr lang="de-DE" sz="1100" dirty="0" smtClean="0">
                <a:latin typeface="+mj-lt"/>
              </a:rPr>
              <a:t>.</a:t>
            </a:r>
          </a:p>
          <a:p>
            <a:endParaRPr lang="de-DE" sz="1100" dirty="0">
              <a:latin typeface="+mj-lt"/>
            </a:endParaRPr>
          </a:p>
          <a:p>
            <a:r>
              <a:rPr lang="de-DE" sz="1100" dirty="0" smtClean="0">
                <a:latin typeface="+mj-lt"/>
              </a:rPr>
              <a:t>Um </a:t>
            </a:r>
            <a:r>
              <a:rPr lang="de-DE" sz="1100" dirty="0">
                <a:latin typeface="+mj-lt"/>
              </a:rPr>
              <a:t>zur Deltaprüfung zugelassen werden zu können, müssen Sie nachweisen, dass Sie sowohl den </a:t>
            </a:r>
            <a:r>
              <a:rPr lang="de-DE" sz="1100" b="1" dirty="0">
                <a:latin typeface="+mj-lt"/>
              </a:rPr>
              <a:t>schulischen</a:t>
            </a:r>
            <a:r>
              <a:rPr lang="de-DE" sz="1100" dirty="0">
                <a:latin typeface="+mj-lt"/>
              </a:rPr>
              <a:t>, als auch den </a:t>
            </a:r>
            <a:r>
              <a:rPr lang="de-DE" sz="1100" b="1" dirty="0">
                <a:latin typeface="+mj-lt"/>
              </a:rPr>
              <a:t>berufsbezogenen Teil </a:t>
            </a:r>
            <a:r>
              <a:rPr lang="de-DE" sz="1100" dirty="0">
                <a:latin typeface="+mj-lt"/>
              </a:rPr>
              <a:t>der Fachhochschulreife bereits absolviert haben, gerade absolvieren oder absolvieren </a:t>
            </a:r>
            <a:r>
              <a:rPr lang="de-DE" sz="1100" dirty="0" smtClean="0">
                <a:latin typeface="+mj-lt"/>
              </a:rPr>
              <a:t>werden.</a:t>
            </a:r>
          </a:p>
        </p:txBody>
      </p:sp>
      <p:sp>
        <p:nvSpPr>
          <p:cNvPr id="6" name="Pfeil nach rechts 5"/>
          <p:cNvSpPr/>
          <p:nvPr/>
        </p:nvSpPr>
        <p:spPr>
          <a:xfrm>
            <a:off x="5665539" y="3092254"/>
            <a:ext cx="864096" cy="67508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hlinkClick r:id="rId3" action="ppaction://hlinksldjump"/>
          </p:cNvPr>
          <p:cNvSpPr/>
          <p:nvPr/>
        </p:nvSpPr>
        <p:spPr>
          <a:xfrm>
            <a:off x="3206723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24053040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2"/>
          <a:srcRect l="10641"/>
          <a:stretch/>
        </p:blipFill>
        <p:spPr>
          <a:xfrm>
            <a:off x="1993131" y="981522"/>
            <a:ext cx="4752527" cy="4935111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sz="1400" b="1" dirty="0" smtClean="0"/>
              <a:t>Ihre </a:t>
            </a:r>
            <a:r>
              <a:rPr lang="de-DE" sz="1400" b="1" dirty="0"/>
              <a:t>Auswahl:</a:t>
            </a:r>
            <a:endParaRPr lang="de-DE" dirty="0"/>
          </a:p>
          <a:p>
            <a:endParaRPr lang="de-DE" dirty="0"/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Bildungsgang: </a:t>
            </a:r>
            <a:r>
              <a:rPr lang="de-DE" b="1" dirty="0">
                <a:solidFill>
                  <a:schemeClr val="accent5"/>
                </a:solidFill>
              </a:rPr>
              <a:t>Gymnasiale Oberstufe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dirty="0"/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Allgemeine Hochschulreife angestrebt: </a:t>
            </a:r>
            <a:r>
              <a:rPr lang="de-DE" b="1" dirty="0">
                <a:solidFill>
                  <a:schemeClr val="accent4"/>
                </a:solidFill>
              </a:rPr>
              <a:t>Nein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dirty="0"/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Schulischer Teil der Fachhochschulreife erworben oder angestrebt? </a:t>
            </a:r>
            <a:r>
              <a:rPr lang="de-DE" b="1" dirty="0">
                <a:solidFill>
                  <a:schemeClr val="accent6"/>
                </a:solidFill>
              </a:rPr>
              <a:t>Ja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b="1" dirty="0">
              <a:solidFill>
                <a:schemeClr val="accent6"/>
              </a:solidFill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Praktischer Teil der Fachhochschulreife erworben oder angestrebt? </a:t>
            </a:r>
            <a:r>
              <a:rPr lang="de-DE" b="1" dirty="0" smtClean="0">
                <a:solidFill>
                  <a:schemeClr val="accent6"/>
                </a:solidFill>
              </a:rPr>
              <a:t>Ja</a:t>
            </a:r>
            <a:endParaRPr lang="de-DE" b="1" dirty="0">
              <a:solidFill>
                <a:schemeClr val="accent6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7"/>
          </p:nvPr>
        </p:nvSpPr>
        <p:spPr>
          <a:xfrm>
            <a:off x="6601643" y="2384174"/>
            <a:ext cx="3024000" cy="3061843"/>
          </a:xfrm>
        </p:spPr>
        <p:txBody>
          <a:bodyPr/>
          <a:lstStyle/>
          <a:p>
            <a:r>
              <a:rPr lang="de-DE" sz="1400" b="1" dirty="0" smtClean="0"/>
              <a:t>Ihr Ergebnis</a:t>
            </a:r>
            <a:r>
              <a:rPr lang="de-DE" sz="1400" b="1" dirty="0"/>
              <a:t>:</a:t>
            </a:r>
          </a:p>
          <a:p>
            <a:endParaRPr lang="de-DE" b="1" dirty="0"/>
          </a:p>
          <a:p>
            <a:r>
              <a:rPr lang="de-DE" sz="1100" b="1" dirty="0">
                <a:solidFill>
                  <a:schemeClr val="accent6"/>
                </a:solidFill>
              </a:rPr>
              <a:t>Die Zulassung zur Deltaprüfung ist </a:t>
            </a:r>
            <a:r>
              <a:rPr lang="de-DE" sz="1100" b="1" u="sng" dirty="0" smtClean="0">
                <a:solidFill>
                  <a:schemeClr val="accent6"/>
                </a:solidFill>
              </a:rPr>
              <a:t>möglich</a:t>
            </a:r>
            <a:r>
              <a:rPr lang="de-DE" sz="1100" b="1" dirty="0" smtClean="0">
                <a:solidFill>
                  <a:schemeClr val="accent6"/>
                </a:solidFill>
              </a:rPr>
              <a:t>.</a:t>
            </a:r>
            <a:r>
              <a:rPr lang="de-DE" sz="1100" dirty="0"/>
              <a:t/>
            </a:r>
            <a:br>
              <a:rPr lang="de-DE" sz="1100" dirty="0"/>
            </a:br>
            <a:r>
              <a:rPr lang="de-DE" sz="1100" dirty="0"/>
              <a:t/>
            </a:r>
            <a:br>
              <a:rPr lang="de-DE" sz="1100" dirty="0"/>
            </a:br>
            <a:r>
              <a:rPr lang="de-DE" sz="1100" dirty="0" smtClean="0"/>
              <a:t>Fügen Sie hierzu Ihrem </a:t>
            </a:r>
            <a:r>
              <a:rPr lang="de-DE" sz="1100" dirty="0"/>
              <a:t>Antrag auf Zulassung zur Deltaprüfung </a:t>
            </a:r>
            <a:r>
              <a:rPr lang="de-DE" sz="1100" dirty="0" smtClean="0"/>
              <a:t>den jeweils aktuellsten </a:t>
            </a:r>
            <a:r>
              <a:rPr lang="de-DE" sz="1100" dirty="0"/>
              <a:t>Nachweis</a:t>
            </a:r>
            <a:r>
              <a:rPr lang="de-DE" sz="1100" b="1" dirty="0"/>
              <a:t> </a:t>
            </a:r>
            <a:r>
              <a:rPr lang="de-DE" sz="1100" dirty="0" smtClean="0"/>
              <a:t>über den angestrebten oder erworbenen </a:t>
            </a:r>
            <a:r>
              <a:rPr lang="de-DE" sz="1100" b="1" dirty="0" smtClean="0"/>
              <a:t>schulischen </a:t>
            </a:r>
            <a:r>
              <a:rPr lang="de-DE" sz="1100" b="1" dirty="0"/>
              <a:t>Teil der Fachhochschulreife</a:t>
            </a:r>
            <a:r>
              <a:rPr lang="de-DE" sz="1100" dirty="0"/>
              <a:t> </a:t>
            </a:r>
            <a:r>
              <a:rPr lang="de-DE" sz="1100" dirty="0" smtClean="0"/>
              <a:t>(z.B. Bescheinigung über den Erwerb des </a:t>
            </a:r>
            <a:r>
              <a:rPr lang="de-DE" sz="1100" dirty="0"/>
              <a:t>schulischen </a:t>
            </a:r>
            <a:r>
              <a:rPr lang="de-DE" sz="1100" dirty="0" smtClean="0"/>
              <a:t>Teils, Schulbescheinigung) </a:t>
            </a:r>
            <a:r>
              <a:rPr lang="de-DE" sz="1100" b="1" u="sng" dirty="0" smtClean="0"/>
              <a:t>und</a:t>
            </a:r>
            <a:r>
              <a:rPr lang="de-DE" sz="1100" dirty="0" smtClean="0"/>
              <a:t> den </a:t>
            </a:r>
            <a:r>
              <a:rPr lang="de-DE" sz="1100" b="1" dirty="0" smtClean="0"/>
              <a:t>praktischen </a:t>
            </a:r>
            <a:r>
              <a:rPr lang="de-DE" sz="1100" b="1" dirty="0"/>
              <a:t>Teil der Fachhochschulreife </a:t>
            </a:r>
            <a:r>
              <a:rPr lang="de-DE" sz="1100" dirty="0" smtClean="0"/>
              <a:t>(z.B. Ausbildungszeugnis, </a:t>
            </a:r>
            <a:r>
              <a:rPr lang="de-DE" sz="1100" dirty="0" err="1" smtClean="0"/>
              <a:t>Praktikumsbescheini-gung</a:t>
            </a:r>
            <a:r>
              <a:rPr lang="de-DE" sz="1100" dirty="0" smtClean="0"/>
              <a:t>, Praktikumsvertrag) bei, oder das </a:t>
            </a:r>
            <a:r>
              <a:rPr lang="de-DE" sz="1100" b="1" dirty="0" smtClean="0"/>
              <a:t>Zeugnis der Fachhochschulreife</a:t>
            </a:r>
            <a:r>
              <a:rPr lang="de-DE" sz="1100" dirty="0" smtClean="0"/>
              <a:t>, das den Erwerb beider Teile bescheinigt.</a:t>
            </a:r>
            <a:endParaRPr lang="de-DE" sz="1100" dirty="0"/>
          </a:p>
        </p:txBody>
      </p:sp>
      <p:sp>
        <p:nvSpPr>
          <p:cNvPr id="6" name="Pfeil nach rechts 5"/>
          <p:cNvSpPr/>
          <p:nvPr/>
        </p:nvSpPr>
        <p:spPr>
          <a:xfrm>
            <a:off x="5665539" y="3092254"/>
            <a:ext cx="864096" cy="675080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hlinkClick r:id="rId3" action="ppaction://hlinksldjump"/>
          </p:cNvPr>
          <p:cNvSpPr/>
          <p:nvPr/>
        </p:nvSpPr>
        <p:spPr>
          <a:xfrm>
            <a:off x="3206723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36137506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131" y="981522"/>
            <a:ext cx="5976664" cy="4912715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2528107" y="2097646"/>
            <a:ext cx="3569480" cy="1116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Frage 2:</a:t>
            </a: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Erwerben Sie in diesem Bildungsgang die </a:t>
            </a:r>
            <a:r>
              <a:rPr lang="de-DE" sz="1400" u="sng" dirty="0" smtClean="0">
                <a:solidFill>
                  <a:schemeClr val="tx1"/>
                </a:solidFill>
              </a:rPr>
              <a:t>Allgemeine Hochschulreife</a:t>
            </a:r>
            <a:r>
              <a:rPr lang="de-DE" sz="1400" dirty="0" smtClean="0">
                <a:solidFill>
                  <a:schemeClr val="tx1"/>
                </a:solidFill>
              </a:rPr>
              <a:t> (Abitur) oder haben diese bereits erworben?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>
            <a:hlinkClick r:id="rId3" action="ppaction://hlinksldjump"/>
          </p:cNvPr>
          <p:cNvSpPr/>
          <p:nvPr/>
        </p:nvSpPr>
        <p:spPr>
          <a:xfrm>
            <a:off x="3412542" y="3547009"/>
            <a:ext cx="1748941" cy="524764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Ja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0" name="Abgerundetes Rechteck 9">
            <a:hlinkClick r:id="rId4" action="ppaction://hlinksldjump"/>
          </p:cNvPr>
          <p:cNvSpPr/>
          <p:nvPr/>
        </p:nvSpPr>
        <p:spPr>
          <a:xfrm>
            <a:off x="3412542" y="4198190"/>
            <a:ext cx="1748941" cy="524764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Nein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3" name="Abgerundetes Rechteck 12">
            <a:hlinkClick r:id="rId5" action="ppaction://hlinksldjump"/>
          </p:cNvPr>
          <p:cNvSpPr/>
          <p:nvPr/>
        </p:nvSpPr>
        <p:spPr>
          <a:xfrm>
            <a:off x="3412542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35540462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997" y="981522"/>
            <a:ext cx="5162710" cy="4914852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2528107" y="2097646"/>
            <a:ext cx="3569480" cy="1322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Frage 3:</a:t>
            </a: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Erwerben Sie in diesem Bildungsgang den </a:t>
            </a:r>
            <a:r>
              <a:rPr lang="de-DE" sz="1400" u="sng" dirty="0" smtClean="0">
                <a:solidFill>
                  <a:schemeClr val="tx1"/>
                </a:solidFill>
              </a:rPr>
              <a:t>schulischen Teil der Fachhochschulreife</a:t>
            </a:r>
            <a:r>
              <a:rPr lang="de-DE" sz="1400" dirty="0" smtClean="0">
                <a:solidFill>
                  <a:schemeClr val="tx1"/>
                </a:solidFill>
              </a:rPr>
              <a:t> oder haben diesen bereits erworben?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>
            <a:hlinkClick r:id="rId3" action="ppaction://hlinksldjump"/>
          </p:cNvPr>
          <p:cNvSpPr/>
          <p:nvPr/>
        </p:nvSpPr>
        <p:spPr>
          <a:xfrm>
            <a:off x="3412542" y="3547009"/>
            <a:ext cx="1748941" cy="524764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Ja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0" name="Abgerundetes Rechteck 9">
            <a:hlinkClick r:id="rId4" action="ppaction://hlinksldjump"/>
          </p:cNvPr>
          <p:cNvSpPr/>
          <p:nvPr/>
        </p:nvSpPr>
        <p:spPr>
          <a:xfrm>
            <a:off x="3412542" y="4198190"/>
            <a:ext cx="1748941" cy="524764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Nein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3" name="Abgerundetes Rechteck 12">
            <a:hlinkClick r:id="rId5" action="ppaction://hlinksldjump"/>
          </p:cNvPr>
          <p:cNvSpPr/>
          <p:nvPr/>
        </p:nvSpPr>
        <p:spPr>
          <a:xfrm>
            <a:off x="3412542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15483634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2"/>
          <a:srcRect l="15873" t="5856" r="1587"/>
          <a:stretch/>
        </p:blipFill>
        <p:spPr>
          <a:xfrm>
            <a:off x="1993131" y="981522"/>
            <a:ext cx="4901969" cy="4918673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2528107" y="2097646"/>
            <a:ext cx="3569480" cy="1322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Frage </a:t>
            </a:r>
            <a:r>
              <a:rPr lang="de-DE" sz="1400" b="1" dirty="0">
                <a:solidFill>
                  <a:schemeClr val="tx1"/>
                </a:solidFill>
              </a:rPr>
              <a:t>4</a:t>
            </a:r>
            <a:r>
              <a:rPr lang="de-DE" sz="14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Haben Sie bereits eine Zusage für den </a:t>
            </a:r>
            <a:r>
              <a:rPr lang="de-DE" sz="1400" u="sng" dirty="0" smtClean="0">
                <a:solidFill>
                  <a:schemeClr val="tx1"/>
                </a:solidFill>
              </a:rPr>
              <a:t>praktischen Teil der Fachhochschulreife</a:t>
            </a:r>
            <a:r>
              <a:rPr lang="de-DE" sz="1400" dirty="0" smtClean="0">
                <a:solidFill>
                  <a:schemeClr val="tx1"/>
                </a:solidFill>
              </a:rPr>
              <a:t>, absolvieren Sie diesen aktuell oder haben Sie ihn bereits absolviert?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>
            <a:hlinkClick r:id="rId3" action="ppaction://hlinksldjump"/>
          </p:cNvPr>
          <p:cNvSpPr/>
          <p:nvPr/>
        </p:nvSpPr>
        <p:spPr>
          <a:xfrm>
            <a:off x="3412542" y="3547009"/>
            <a:ext cx="1748941" cy="524764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Ja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0" name="Abgerundetes Rechteck 9">
            <a:hlinkClick r:id="rId4" action="ppaction://hlinksldjump"/>
          </p:cNvPr>
          <p:cNvSpPr/>
          <p:nvPr/>
        </p:nvSpPr>
        <p:spPr>
          <a:xfrm>
            <a:off x="3412542" y="4198190"/>
            <a:ext cx="1748941" cy="524764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Nein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3" name="Abgerundetes Rechteck 12">
            <a:hlinkClick r:id="rId5" action="ppaction://hlinksldjump"/>
          </p:cNvPr>
          <p:cNvSpPr/>
          <p:nvPr/>
        </p:nvSpPr>
        <p:spPr>
          <a:xfrm>
            <a:off x="3412542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  <p:sp>
        <p:nvSpPr>
          <p:cNvPr id="8" name="Rechteck 7"/>
          <p:cNvSpPr/>
          <p:nvPr/>
        </p:nvSpPr>
        <p:spPr>
          <a:xfrm>
            <a:off x="6871026" y="2693592"/>
            <a:ext cx="2520000" cy="714498"/>
          </a:xfrm>
          <a:prstGeom prst="rect">
            <a:avLst/>
          </a:prstGeom>
          <a:solidFill>
            <a:srgbClr val="FFFFCC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00" i="1" dirty="0">
                <a:solidFill>
                  <a:schemeClr val="tx1"/>
                </a:solidFill>
              </a:rPr>
              <a:t>* </a:t>
            </a:r>
            <a:r>
              <a:rPr lang="de-DE" sz="900" i="1" dirty="0" smtClean="0">
                <a:solidFill>
                  <a:schemeClr val="tx1"/>
                </a:solidFill>
              </a:rPr>
              <a:t>i.d.R</a:t>
            </a:r>
            <a:r>
              <a:rPr lang="de-DE" sz="900" i="1" dirty="0">
                <a:solidFill>
                  <a:schemeClr val="tx1"/>
                </a:solidFill>
              </a:rPr>
              <a:t>. </a:t>
            </a:r>
            <a:r>
              <a:rPr lang="de-DE" sz="900" i="1" dirty="0" smtClean="0">
                <a:solidFill>
                  <a:schemeClr val="tx1"/>
                </a:solidFill>
              </a:rPr>
              <a:t>bspw. 9 monatiges Praktikum oder mindestens </a:t>
            </a:r>
            <a:r>
              <a:rPr lang="de-DE" sz="900" i="1" dirty="0">
                <a:solidFill>
                  <a:schemeClr val="tx1"/>
                </a:solidFill>
              </a:rPr>
              <a:t>z</a:t>
            </a:r>
            <a:r>
              <a:rPr lang="de-DE" sz="900" i="1" dirty="0" smtClean="0">
                <a:solidFill>
                  <a:schemeClr val="tx1"/>
                </a:solidFill>
              </a:rPr>
              <a:t>weijährige Berufsausbildung im </a:t>
            </a:r>
            <a:r>
              <a:rPr lang="de-DE" sz="900" i="1" dirty="0">
                <a:solidFill>
                  <a:schemeClr val="tx1"/>
                </a:solidFill>
              </a:rPr>
              <a:t>Anschluss an den Besuch der </a:t>
            </a:r>
            <a:r>
              <a:rPr lang="de-DE" sz="900" i="1" dirty="0" smtClean="0">
                <a:solidFill>
                  <a:schemeClr val="tx1"/>
                </a:solidFill>
              </a:rPr>
              <a:t>Waldorfschule.</a:t>
            </a:r>
            <a:endParaRPr lang="de-DE" sz="900" i="1" dirty="0">
              <a:solidFill>
                <a:schemeClr val="tx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535060" y="2493690"/>
            <a:ext cx="36004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de-DE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rgbClr val="FFFFCC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8496570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2"/>
          <a:srcRect l="10641"/>
          <a:stretch/>
        </p:blipFill>
        <p:spPr>
          <a:xfrm>
            <a:off x="1993131" y="981522"/>
            <a:ext cx="4752527" cy="4935111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sz="1400" b="1" dirty="0" smtClean="0">
                <a:latin typeface="+mn-lt"/>
              </a:rPr>
              <a:t>Ihre </a:t>
            </a:r>
            <a:r>
              <a:rPr lang="de-DE" sz="1400" b="1" dirty="0">
                <a:latin typeface="+mn-lt"/>
              </a:rPr>
              <a:t>Auswahl:</a:t>
            </a:r>
            <a:endParaRPr lang="de-DE" dirty="0">
              <a:latin typeface="+mn-lt"/>
            </a:endParaRPr>
          </a:p>
          <a:p>
            <a:endParaRPr lang="de-DE" dirty="0">
              <a:latin typeface="+mn-lt"/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>
                <a:latin typeface="+mn-lt"/>
              </a:rPr>
              <a:t>Bildungsgang: </a:t>
            </a:r>
            <a:r>
              <a:rPr lang="de-DE" b="1" dirty="0" smtClean="0">
                <a:solidFill>
                  <a:schemeClr val="accent5"/>
                </a:solidFill>
                <a:latin typeface="+mn-lt"/>
              </a:rPr>
              <a:t>Waldorfschule</a:t>
            </a:r>
            <a:endParaRPr lang="de-DE" b="1" dirty="0">
              <a:solidFill>
                <a:schemeClr val="accent5"/>
              </a:solidFill>
              <a:latin typeface="+mn-lt"/>
            </a:endParaRPr>
          </a:p>
          <a:p>
            <a:pPr marL="144000" indent="-144000">
              <a:buFont typeface="+mj-lt"/>
              <a:buAutoNum type="arabicPeriod"/>
            </a:pPr>
            <a:endParaRPr lang="de-DE" dirty="0">
              <a:latin typeface="+mn-lt"/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Allgemeine</a:t>
            </a:r>
            <a:r>
              <a:rPr lang="de-DE" dirty="0">
                <a:latin typeface="+mn-lt"/>
              </a:rPr>
              <a:t> Hochschulreife </a:t>
            </a:r>
            <a:r>
              <a:rPr lang="de-DE" dirty="0" smtClean="0">
                <a:latin typeface="+mn-lt"/>
              </a:rPr>
              <a:t>angestrebt oder erworben: </a:t>
            </a:r>
            <a:r>
              <a:rPr lang="de-DE" b="1" dirty="0" smtClean="0">
                <a:solidFill>
                  <a:schemeClr val="accent6"/>
                </a:solidFill>
                <a:latin typeface="+mn-lt"/>
              </a:rPr>
              <a:t>Ja</a:t>
            </a:r>
            <a:endParaRPr lang="de-DE" b="1" dirty="0">
              <a:solidFill>
                <a:schemeClr val="accent6"/>
              </a:solidFill>
              <a:latin typeface="+mn-lt"/>
            </a:endParaRPr>
          </a:p>
          <a:p>
            <a:endParaRPr lang="de-DE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de-DE" sz="1400" b="1" dirty="0" smtClean="0">
                <a:latin typeface="+mn-lt"/>
              </a:rPr>
              <a:t>Ihr Ergebnis</a:t>
            </a:r>
            <a:r>
              <a:rPr lang="de-DE" sz="1400" b="1" dirty="0">
                <a:latin typeface="+mn-lt"/>
              </a:rPr>
              <a:t>:</a:t>
            </a:r>
          </a:p>
          <a:p>
            <a:endParaRPr lang="de-DE" sz="1100" b="1" dirty="0">
              <a:latin typeface="+mn-lt"/>
            </a:endParaRPr>
          </a:p>
          <a:p>
            <a:r>
              <a:rPr lang="de-DE" sz="1100" b="1" dirty="0">
                <a:solidFill>
                  <a:schemeClr val="accent4"/>
                </a:solidFill>
                <a:latin typeface="+mn-lt"/>
              </a:rPr>
              <a:t>Die Zulassung zur Deltaprüfung ist </a:t>
            </a:r>
            <a:r>
              <a:rPr lang="de-DE" sz="1100" b="1" u="sng" dirty="0" smtClean="0">
                <a:solidFill>
                  <a:schemeClr val="accent4"/>
                </a:solidFill>
                <a:latin typeface="+mn-lt"/>
              </a:rPr>
              <a:t>nicht möglich</a:t>
            </a:r>
            <a:r>
              <a:rPr lang="de-DE" sz="1100" b="1" dirty="0" smtClean="0">
                <a:solidFill>
                  <a:schemeClr val="accent4"/>
                </a:solidFill>
                <a:latin typeface="+mn-lt"/>
              </a:rPr>
              <a:t> und </a:t>
            </a:r>
            <a:r>
              <a:rPr lang="de-DE" sz="1100" b="1" u="sng" dirty="0" smtClean="0">
                <a:solidFill>
                  <a:schemeClr val="accent4"/>
                </a:solidFill>
                <a:latin typeface="+mn-lt"/>
              </a:rPr>
              <a:t>nicht notwendig</a:t>
            </a:r>
            <a:r>
              <a:rPr lang="de-DE" sz="1100" b="1" dirty="0" smtClean="0">
                <a:solidFill>
                  <a:schemeClr val="accent4"/>
                </a:solidFill>
                <a:latin typeface="+mn-lt"/>
              </a:rPr>
              <a:t>.</a:t>
            </a:r>
            <a:endParaRPr lang="de-DE" sz="1100" b="1" dirty="0">
              <a:solidFill>
                <a:schemeClr val="accent4"/>
              </a:solidFill>
              <a:latin typeface="+mn-lt"/>
            </a:endParaRPr>
          </a:p>
          <a:p>
            <a:endParaRPr lang="de-DE" sz="1100" dirty="0">
              <a:latin typeface="+mn-lt"/>
            </a:endParaRPr>
          </a:p>
          <a:p>
            <a:r>
              <a:rPr lang="de-DE" sz="1100" dirty="0" smtClean="0">
                <a:latin typeface="+mn-lt"/>
              </a:rPr>
              <a:t>Die allgemeine </a:t>
            </a:r>
            <a:r>
              <a:rPr lang="de-DE" sz="1100" dirty="0">
                <a:latin typeface="+mn-lt"/>
              </a:rPr>
              <a:t>Hochschulreife berechtigt zu einem Studium aller Fachrichtungen an allen </a:t>
            </a:r>
            <a:r>
              <a:rPr lang="de-DE" sz="1100" dirty="0" smtClean="0">
                <a:latin typeface="+mn-lt"/>
              </a:rPr>
              <a:t>Hochschularten, einschließlich der DHBW. Eine Deltaprüfung ist mit diesem Abschluss nicht notwendig und nicht zulässig, denn sie richtet sich ausschließlich an Studieninteressierte mit Fachhochschulreife oder fachgebundener Hochschulreife.</a:t>
            </a:r>
          </a:p>
        </p:txBody>
      </p:sp>
      <p:sp>
        <p:nvSpPr>
          <p:cNvPr id="6" name="Pfeil nach rechts 5"/>
          <p:cNvSpPr/>
          <p:nvPr/>
        </p:nvSpPr>
        <p:spPr>
          <a:xfrm>
            <a:off x="5665539" y="3092254"/>
            <a:ext cx="864096" cy="67508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hlinkClick r:id="rId3" action="ppaction://hlinksldjump"/>
          </p:cNvPr>
          <p:cNvSpPr/>
          <p:nvPr/>
        </p:nvSpPr>
        <p:spPr>
          <a:xfrm>
            <a:off x="3206723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34380459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2"/>
          <a:srcRect l="10641"/>
          <a:stretch/>
        </p:blipFill>
        <p:spPr>
          <a:xfrm>
            <a:off x="1993131" y="981522"/>
            <a:ext cx="4752527" cy="4935111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sz="1400" b="1" dirty="0" smtClean="0">
                <a:latin typeface="+mn-lt"/>
              </a:rPr>
              <a:t>Ihre </a:t>
            </a:r>
            <a:r>
              <a:rPr lang="de-DE" sz="1400" b="1" dirty="0">
                <a:latin typeface="+mn-lt"/>
              </a:rPr>
              <a:t>Auswahl:</a:t>
            </a:r>
            <a:endParaRPr lang="de-DE" dirty="0">
              <a:latin typeface="+mn-lt"/>
            </a:endParaRPr>
          </a:p>
          <a:p>
            <a:endParaRPr lang="de-DE" dirty="0">
              <a:latin typeface="+mn-lt"/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>
                <a:latin typeface="+mn-lt"/>
              </a:rPr>
              <a:t>Bildungsgang: </a:t>
            </a:r>
            <a:r>
              <a:rPr lang="de-DE" b="1" dirty="0" smtClean="0">
                <a:solidFill>
                  <a:schemeClr val="accent5"/>
                </a:solidFill>
              </a:rPr>
              <a:t>Waldorfschule</a:t>
            </a:r>
            <a:endParaRPr lang="de-DE" b="1" dirty="0">
              <a:solidFill>
                <a:schemeClr val="accent5"/>
              </a:solidFill>
              <a:latin typeface="+mn-lt"/>
            </a:endParaRPr>
          </a:p>
          <a:p>
            <a:pPr marL="144000" indent="-144000">
              <a:buFont typeface="+mj-lt"/>
              <a:buAutoNum type="arabicPeriod"/>
            </a:pPr>
            <a:endParaRPr lang="de-DE" dirty="0">
              <a:latin typeface="+mn-lt"/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Allgemeine</a:t>
            </a:r>
            <a:r>
              <a:rPr lang="de-DE" dirty="0">
                <a:latin typeface="+mn-lt"/>
              </a:rPr>
              <a:t> Hochschulreife </a:t>
            </a:r>
            <a:r>
              <a:rPr lang="de-DE" dirty="0" smtClean="0">
                <a:latin typeface="+mn-lt"/>
              </a:rPr>
              <a:t>angestrebt oder erworben: </a:t>
            </a:r>
            <a:r>
              <a:rPr lang="de-DE" b="1" dirty="0" smtClean="0">
                <a:solidFill>
                  <a:schemeClr val="accent4"/>
                </a:solidFill>
              </a:rPr>
              <a:t>Nein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b="1" dirty="0">
              <a:solidFill>
                <a:schemeClr val="accent4"/>
              </a:solidFill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Schulischer Teil der Fachhochschulreife angestrebt oder </a:t>
            </a:r>
            <a:r>
              <a:rPr lang="de-DE" dirty="0" smtClean="0"/>
              <a:t>erworben: </a:t>
            </a:r>
            <a:r>
              <a:rPr lang="de-DE" b="1" dirty="0" smtClean="0">
                <a:solidFill>
                  <a:schemeClr val="accent4"/>
                </a:solidFill>
              </a:rPr>
              <a:t>Nein</a:t>
            </a:r>
            <a:endParaRPr lang="de-DE" b="1" dirty="0">
              <a:solidFill>
                <a:schemeClr val="accent6"/>
              </a:solidFill>
            </a:endParaRPr>
          </a:p>
          <a:p>
            <a:endParaRPr lang="de-DE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de-DE" sz="1400" b="1" dirty="0" smtClean="0"/>
              <a:t>Ihr Ergebnis</a:t>
            </a:r>
            <a:r>
              <a:rPr lang="de-DE" sz="1400" b="1" dirty="0"/>
              <a:t>:</a:t>
            </a:r>
          </a:p>
          <a:p>
            <a:endParaRPr lang="de-DE" sz="1100" b="1" dirty="0"/>
          </a:p>
          <a:p>
            <a:r>
              <a:rPr lang="de-DE" sz="1100" b="1" dirty="0">
                <a:solidFill>
                  <a:schemeClr val="accent4"/>
                </a:solidFill>
              </a:rPr>
              <a:t>Die Zulassung zur Deltaprüfung ist </a:t>
            </a:r>
            <a:r>
              <a:rPr lang="de-DE" sz="1100" b="1" u="sng" dirty="0" smtClean="0">
                <a:solidFill>
                  <a:schemeClr val="accent4"/>
                </a:solidFill>
              </a:rPr>
              <a:t>nicht möglich</a:t>
            </a:r>
            <a:r>
              <a:rPr lang="de-DE" sz="1100" b="1" dirty="0" smtClean="0">
                <a:solidFill>
                  <a:schemeClr val="accent4"/>
                </a:solidFill>
              </a:rPr>
              <a:t>.</a:t>
            </a:r>
            <a:endParaRPr lang="de-DE" sz="1100" b="1" dirty="0">
              <a:solidFill>
                <a:schemeClr val="accent4"/>
              </a:solidFill>
            </a:endParaRPr>
          </a:p>
          <a:p>
            <a:endParaRPr lang="de-DE" sz="1100" dirty="0"/>
          </a:p>
          <a:p>
            <a:r>
              <a:rPr lang="de-DE" sz="1100" dirty="0" smtClean="0">
                <a:latin typeface="+mj-lt"/>
              </a:rPr>
              <a:t>Zur </a:t>
            </a:r>
            <a:r>
              <a:rPr lang="de-DE" sz="1100" dirty="0">
                <a:latin typeface="+mj-lt"/>
              </a:rPr>
              <a:t>Deltaprüfung wird zugelassen, wer eine </a:t>
            </a:r>
            <a:r>
              <a:rPr lang="de-DE" sz="1100" b="1" dirty="0">
                <a:latin typeface="+mj-lt"/>
              </a:rPr>
              <a:t>fachgebundene Hochschulreife</a:t>
            </a:r>
            <a:r>
              <a:rPr lang="de-DE" sz="1100" dirty="0">
                <a:latin typeface="+mj-lt"/>
              </a:rPr>
              <a:t> oder die </a:t>
            </a:r>
            <a:r>
              <a:rPr lang="de-DE" sz="1100" b="1" dirty="0">
                <a:latin typeface="+mj-lt"/>
              </a:rPr>
              <a:t>Fachhochschulreife</a:t>
            </a:r>
            <a:r>
              <a:rPr lang="de-DE" sz="1100" dirty="0">
                <a:latin typeface="+mj-lt"/>
              </a:rPr>
              <a:t> besitzt oder erwerben wird und die Aufnahme eines Studiums in einem Bachelorstudiengang anstrebt, zu dem die erworbene Hochschulreife nicht berechtigt.</a:t>
            </a:r>
          </a:p>
        </p:txBody>
      </p:sp>
      <p:sp>
        <p:nvSpPr>
          <p:cNvPr id="6" name="Pfeil nach rechts 5"/>
          <p:cNvSpPr/>
          <p:nvPr/>
        </p:nvSpPr>
        <p:spPr>
          <a:xfrm>
            <a:off x="5665539" y="3092254"/>
            <a:ext cx="864096" cy="67508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hlinkClick r:id="rId3" action="ppaction://hlinksldjump"/>
          </p:cNvPr>
          <p:cNvSpPr/>
          <p:nvPr/>
        </p:nvSpPr>
        <p:spPr>
          <a:xfrm>
            <a:off x="3206723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6220534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2"/>
          <a:srcRect l="10641"/>
          <a:stretch/>
        </p:blipFill>
        <p:spPr>
          <a:xfrm>
            <a:off x="1993131" y="981522"/>
            <a:ext cx="4752527" cy="4935111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sz="1400" b="1" dirty="0" smtClean="0">
                <a:latin typeface="+mn-lt"/>
              </a:rPr>
              <a:t>Ihre </a:t>
            </a:r>
            <a:r>
              <a:rPr lang="de-DE" sz="1400" b="1" dirty="0">
                <a:latin typeface="+mn-lt"/>
              </a:rPr>
              <a:t>Auswahl:</a:t>
            </a:r>
            <a:endParaRPr lang="de-DE" dirty="0">
              <a:latin typeface="+mn-lt"/>
            </a:endParaRPr>
          </a:p>
          <a:p>
            <a:endParaRPr lang="de-DE" dirty="0">
              <a:latin typeface="+mn-lt"/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>
                <a:latin typeface="+mn-lt"/>
              </a:rPr>
              <a:t>Bildungsgang: </a:t>
            </a:r>
            <a:r>
              <a:rPr lang="de-DE" b="1" dirty="0" smtClean="0">
                <a:solidFill>
                  <a:schemeClr val="accent5"/>
                </a:solidFill>
              </a:rPr>
              <a:t>Waldorfschule</a:t>
            </a:r>
            <a:r>
              <a:rPr lang="de-DE" b="1" dirty="0" smtClean="0">
                <a:solidFill>
                  <a:schemeClr val="accent5"/>
                </a:solidFill>
                <a:latin typeface="+mn-lt"/>
              </a:rPr>
              <a:t> </a:t>
            </a:r>
            <a:endParaRPr lang="de-DE" b="1" dirty="0">
              <a:solidFill>
                <a:schemeClr val="accent5"/>
              </a:solidFill>
              <a:latin typeface="+mn-lt"/>
            </a:endParaRPr>
          </a:p>
          <a:p>
            <a:pPr marL="144000" indent="-144000">
              <a:buFont typeface="+mj-lt"/>
              <a:buAutoNum type="arabicPeriod"/>
            </a:pPr>
            <a:endParaRPr lang="de-DE" dirty="0">
              <a:latin typeface="+mn-lt"/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Allgemeine</a:t>
            </a:r>
            <a:r>
              <a:rPr lang="de-DE" dirty="0">
                <a:latin typeface="+mn-lt"/>
              </a:rPr>
              <a:t> Hochschulreife </a:t>
            </a:r>
            <a:r>
              <a:rPr lang="de-DE" dirty="0" smtClean="0">
                <a:latin typeface="+mn-lt"/>
              </a:rPr>
              <a:t>angestrebt oder erworben: </a:t>
            </a:r>
            <a:r>
              <a:rPr lang="de-DE" b="1" dirty="0" smtClean="0">
                <a:solidFill>
                  <a:schemeClr val="accent4"/>
                </a:solidFill>
              </a:rPr>
              <a:t>Nein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b="1" dirty="0">
              <a:solidFill>
                <a:schemeClr val="accent4"/>
              </a:solidFill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Schulischer Teil der Fachhochschulreife angestrebt oder </a:t>
            </a:r>
            <a:r>
              <a:rPr lang="de-DE" dirty="0" smtClean="0"/>
              <a:t>erworben: </a:t>
            </a:r>
            <a:r>
              <a:rPr lang="de-DE" b="1" dirty="0" smtClean="0">
                <a:solidFill>
                  <a:schemeClr val="accent6"/>
                </a:solidFill>
              </a:rPr>
              <a:t>Ja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b="1" dirty="0" smtClean="0">
              <a:solidFill>
                <a:schemeClr val="accent6"/>
              </a:solidFill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 smtClean="0"/>
              <a:t>Praktischer </a:t>
            </a:r>
            <a:r>
              <a:rPr lang="de-DE" dirty="0"/>
              <a:t>Teil der Fachhochschulreife angestrebt oder </a:t>
            </a:r>
            <a:r>
              <a:rPr lang="de-DE" dirty="0" smtClean="0"/>
              <a:t>erworben: </a:t>
            </a:r>
            <a:r>
              <a:rPr lang="de-DE" b="1" dirty="0">
                <a:solidFill>
                  <a:schemeClr val="accent4"/>
                </a:solidFill>
              </a:rPr>
              <a:t>Nein</a:t>
            </a:r>
          </a:p>
          <a:p>
            <a:endParaRPr lang="de-DE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de-DE" sz="1400" b="1" dirty="0" smtClean="0"/>
              <a:t>Ihr Ergebnis</a:t>
            </a:r>
            <a:r>
              <a:rPr lang="de-DE" sz="1400" b="1" dirty="0"/>
              <a:t>:</a:t>
            </a:r>
          </a:p>
          <a:p>
            <a:endParaRPr lang="de-DE" sz="1100" b="1" dirty="0"/>
          </a:p>
          <a:p>
            <a:r>
              <a:rPr lang="de-DE" sz="1100" b="1" dirty="0">
                <a:solidFill>
                  <a:schemeClr val="accent4"/>
                </a:solidFill>
              </a:rPr>
              <a:t>Die Zulassung zur Deltaprüfung ist </a:t>
            </a:r>
            <a:r>
              <a:rPr lang="de-DE" sz="1100" b="1" u="sng" dirty="0" smtClean="0">
                <a:solidFill>
                  <a:schemeClr val="accent4"/>
                </a:solidFill>
              </a:rPr>
              <a:t>nicht möglich</a:t>
            </a:r>
            <a:r>
              <a:rPr lang="de-DE" sz="1100" b="1" dirty="0" smtClean="0">
                <a:solidFill>
                  <a:schemeClr val="accent4"/>
                </a:solidFill>
              </a:rPr>
              <a:t>.</a:t>
            </a:r>
            <a:endParaRPr lang="de-DE" sz="1100" b="1" dirty="0">
              <a:solidFill>
                <a:schemeClr val="accent4"/>
              </a:solidFill>
            </a:endParaRPr>
          </a:p>
          <a:p>
            <a:endParaRPr lang="de-DE" sz="1100" dirty="0"/>
          </a:p>
          <a:p>
            <a:r>
              <a:rPr lang="de-DE" sz="1100" dirty="0" smtClean="0">
                <a:latin typeface="+mj-lt"/>
              </a:rPr>
              <a:t>Die </a:t>
            </a:r>
            <a:r>
              <a:rPr lang="de-DE" sz="1100" dirty="0">
                <a:latin typeface="+mj-lt"/>
              </a:rPr>
              <a:t>Fachhochschulreife besteht </a:t>
            </a:r>
            <a:r>
              <a:rPr lang="de-DE" sz="1100" dirty="0" smtClean="0">
                <a:latin typeface="+mj-lt"/>
              </a:rPr>
              <a:t>immer </a:t>
            </a:r>
            <a:r>
              <a:rPr lang="de-DE" sz="1100" dirty="0">
                <a:latin typeface="+mj-lt"/>
              </a:rPr>
              <a:t>aus einem </a:t>
            </a:r>
            <a:r>
              <a:rPr lang="de-DE" sz="1100" b="1" dirty="0">
                <a:latin typeface="+mj-lt"/>
              </a:rPr>
              <a:t>schulischen Teil </a:t>
            </a:r>
            <a:r>
              <a:rPr lang="de-DE" sz="1100" dirty="0">
                <a:latin typeface="+mj-lt"/>
              </a:rPr>
              <a:t>und einem </a:t>
            </a:r>
            <a:r>
              <a:rPr lang="de-DE" sz="1100" b="1" dirty="0" smtClean="0">
                <a:latin typeface="+mj-lt"/>
              </a:rPr>
              <a:t>praktischen Teil</a:t>
            </a:r>
            <a:r>
              <a:rPr lang="de-DE" sz="1100" dirty="0" smtClean="0">
                <a:latin typeface="+mj-lt"/>
              </a:rPr>
              <a:t>.</a:t>
            </a:r>
          </a:p>
          <a:p>
            <a:endParaRPr lang="de-DE" sz="1100" dirty="0">
              <a:latin typeface="+mj-lt"/>
            </a:endParaRPr>
          </a:p>
          <a:p>
            <a:r>
              <a:rPr lang="de-DE" sz="1100" dirty="0" smtClean="0">
                <a:latin typeface="+mj-lt"/>
              </a:rPr>
              <a:t>Um </a:t>
            </a:r>
            <a:r>
              <a:rPr lang="de-DE" sz="1100" dirty="0">
                <a:latin typeface="+mj-lt"/>
              </a:rPr>
              <a:t>zur Deltaprüfung zugelassen werden zu können, müssen Sie nachweisen, dass Sie sowohl den </a:t>
            </a:r>
            <a:r>
              <a:rPr lang="de-DE" sz="1100" b="1" dirty="0">
                <a:latin typeface="+mj-lt"/>
              </a:rPr>
              <a:t>schulischen</a:t>
            </a:r>
            <a:r>
              <a:rPr lang="de-DE" sz="1100" dirty="0">
                <a:latin typeface="+mj-lt"/>
              </a:rPr>
              <a:t>, als auch den </a:t>
            </a:r>
            <a:r>
              <a:rPr lang="de-DE" sz="1100" b="1" dirty="0">
                <a:latin typeface="+mj-lt"/>
              </a:rPr>
              <a:t>berufsbezogenen Teil </a:t>
            </a:r>
            <a:r>
              <a:rPr lang="de-DE" sz="1100" dirty="0">
                <a:latin typeface="+mj-lt"/>
              </a:rPr>
              <a:t>der Fachhochschulreife bereits absolviert haben, gerade absolvieren oder absolvieren </a:t>
            </a:r>
            <a:r>
              <a:rPr lang="de-DE" sz="1100" dirty="0" smtClean="0">
                <a:latin typeface="+mj-lt"/>
              </a:rPr>
              <a:t>werden.</a:t>
            </a:r>
          </a:p>
        </p:txBody>
      </p:sp>
      <p:sp>
        <p:nvSpPr>
          <p:cNvPr id="6" name="Pfeil nach rechts 5"/>
          <p:cNvSpPr/>
          <p:nvPr/>
        </p:nvSpPr>
        <p:spPr>
          <a:xfrm>
            <a:off x="5665539" y="3092254"/>
            <a:ext cx="864096" cy="67508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hlinkClick r:id="rId3" action="ppaction://hlinksldjump"/>
          </p:cNvPr>
          <p:cNvSpPr/>
          <p:nvPr/>
        </p:nvSpPr>
        <p:spPr>
          <a:xfrm>
            <a:off x="3206723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39032651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2"/>
          <a:srcRect l="10641"/>
          <a:stretch/>
        </p:blipFill>
        <p:spPr>
          <a:xfrm>
            <a:off x="1993131" y="981522"/>
            <a:ext cx="4752527" cy="4935111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sz="1400" b="1" dirty="0" smtClean="0"/>
              <a:t>Ihre </a:t>
            </a:r>
            <a:r>
              <a:rPr lang="de-DE" sz="1400" b="1" dirty="0"/>
              <a:t>Auswahl:</a:t>
            </a:r>
            <a:endParaRPr lang="de-DE" dirty="0"/>
          </a:p>
          <a:p>
            <a:endParaRPr lang="de-DE" dirty="0"/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Bildungsgang</a:t>
            </a:r>
            <a:r>
              <a:rPr lang="de-DE"/>
              <a:t>: </a:t>
            </a:r>
            <a:r>
              <a:rPr lang="de-DE" b="1" smtClean="0">
                <a:solidFill>
                  <a:schemeClr val="accent5"/>
                </a:solidFill>
              </a:rPr>
              <a:t>Waldorfschule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dirty="0"/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Allgemeine Hochschulreife angestrebt: </a:t>
            </a:r>
            <a:r>
              <a:rPr lang="de-DE" b="1" dirty="0">
                <a:solidFill>
                  <a:schemeClr val="accent4"/>
                </a:solidFill>
              </a:rPr>
              <a:t>Nein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dirty="0"/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Schulischer Teil der Fachhochschulreife erworben oder angestrebt? </a:t>
            </a:r>
            <a:r>
              <a:rPr lang="de-DE" b="1" dirty="0">
                <a:solidFill>
                  <a:schemeClr val="accent6"/>
                </a:solidFill>
              </a:rPr>
              <a:t>Ja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b="1" dirty="0">
              <a:solidFill>
                <a:schemeClr val="accent6"/>
              </a:solidFill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Praktischer Teil der Fachhochschulreife erworben oder angestrebt? </a:t>
            </a:r>
            <a:r>
              <a:rPr lang="de-DE" b="1" dirty="0" smtClean="0">
                <a:solidFill>
                  <a:schemeClr val="accent6"/>
                </a:solidFill>
              </a:rPr>
              <a:t>Ja</a:t>
            </a:r>
            <a:endParaRPr lang="de-DE" b="1" dirty="0">
              <a:solidFill>
                <a:schemeClr val="accent6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7"/>
          </p:nvPr>
        </p:nvSpPr>
        <p:spPr>
          <a:xfrm>
            <a:off x="6601643" y="2384174"/>
            <a:ext cx="3024000" cy="3061843"/>
          </a:xfrm>
        </p:spPr>
        <p:txBody>
          <a:bodyPr/>
          <a:lstStyle/>
          <a:p>
            <a:r>
              <a:rPr lang="de-DE" sz="1400" b="1" dirty="0" smtClean="0"/>
              <a:t>Ihr Ergebnis</a:t>
            </a:r>
            <a:r>
              <a:rPr lang="de-DE" sz="1400" b="1" dirty="0"/>
              <a:t>:</a:t>
            </a:r>
          </a:p>
          <a:p>
            <a:endParaRPr lang="de-DE" sz="1100" b="1" dirty="0"/>
          </a:p>
          <a:p>
            <a:r>
              <a:rPr lang="de-DE" sz="1100" b="1" dirty="0">
                <a:solidFill>
                  <a:schemeClr val="accent6"/>
                </a:solidFill>
              </a:rPr>
              <a:t>Die Zulassung zur Deltaprüfung ist </a:t>
            </a:r>
            <a:r>
              <a:rPr lang="de-DE" sz="1100" b="1" u="sng" dirty="0" smtClean="0">
                <a:solidFill>
                  <a:schemeClr val="accent6"/>
                </a:solidFill>
              </a:rPr>
              <a:t>möglich</a:t>
            </a:r>
            <a:r>
              <a:rPr lang="de-DE" sz="1100" b="1" dirty="0" smtClean="0">
                <a:solidFill>
                  <a:schemeClr val="accent6"/>
                </a:solidFill>
              </a:rPr>
              <a:t>.</a:t>
            </a:r>
            <a:r>
              <a:rPr lang="de-DE" sz="1100" dirty="0"/>
              <a:t/>
            </a:r>
            <a:br>
              <a:rPr lang="de-DE" sz="1100" dirty="0"/>
            </a:br>
            <a:r>
              <a:rPr lang="de-DE" sz="1100" dirty="0"/>
              <a:t/>
            </a:r>
            <a:br>
              <a:rPr lang="de-DE" sz="1100" dirty="0"/>
            </a:br>
            <a:r>
              <a:rPr lang="de-DE" sz="1100" dirty="0" smtClean="0"/>
              <a:t>Fügen Sie hierzu Ihrem </a:t>
            </a:r>
            <a:r>
              <a:rPr lang="de-DE" sz="1100" dirty="0"/>
              <a:t>Antrag auf Zulassung zur Deltaprüfung </a:t>
            </a:r>
            <a:r>
              <a:rPr lang="de-DE" sz="1100" dirty="0" smtClean="0"/>
              <a:t>den jeweils aktuellsten </a:t>
            </a:r>
            <a:r>
              <a:rPr lang="de-DE" sz="1100" dirty="0"/>
              <a:t>Nachweis</a:t>
            </a:r>
            <a:r>
              <a:rPr lang="de-DE" sz="1100" b="1" dirty="0"/>
              <a:t> </a:t>
            </a:r>
            <a:r>
              <a:rPr lang="de-DE" sz="1100" dirty="0" smtClean="0"/>
              <a:t>über den angestrebten oder erworbenen </a:t>
            </a:r>
            <a:r>
              <a:rPr lang="de-DE" sz="1100" b="1" dirty="0" smtClean="0"/>
              <a:t>schulischen </a:t>
            </a:r>
            <a:r>
              <a:rPr lang="de-DE" sz="1100" b="1" dirty="0"/>
              <a:t>Teil der Fachhochschulreife</a:t>
            </a:r>
            <a:r>
              <a:rPr lang="de-DE" sz="1100" dirty="0"/>
              <a:t> </a:t>
            </a:r>
            <a:r>
              <a:rPr lang="de-DE" sz="1100" dirty="0" smtClean="0"/>
              <a:t>(z.B. Bescheinigung über den Erwerb des </a:t>
            </a:r>
            <a:r>
              <a:rPr lang="de-DE" sz="1100" dirty="0"/>
              <a:t>schulischen </a:t>
            </a:r>
            <a:r>
              <a:rPr lang="de-DE" sz="1100" dirty="0" smtClean="0"/>
              <a:t>Teils, Schulbescheinigung) </a:t>
            </a:r>
            <a:r>
              <a:rPr lang="de-DE" sz="1100" b="1" u="sng" dirty="0" smtClean="0"/>
              <a:t>und</a:t>
            </a:r>
            <a:r>
              <a:rPr lang="de-DE" sz="1100" dirty="0" smtClean="0"/>
              <a:t> den </a:t>
            </a:r>
            <a:r>
              <a:rPr lang="de-DE" sz="1100" b="1" dirty="0" smtClean="0"/>
              <a:t>praktischen </a:t>
            </a:r>
            <a:r>
              <a:rPr lang="de-DE" sz="1100" b="1" dirty="0"/>
              <a:t>Teil der Fachhochschulreife </a:t>
            </a:r>
            <a:r>
              <a:rPr lang="de-DE" sz="1100" dirty="0" smtClean="0"/>
              <a:t>(z.B. Ausbildungszeugnis, </a:t>
            </a:r>
            <a:r>
              <a:rPr lang="de-DE" sz="1100" dirty="0" err="1" smtClean="0"/>
              <a:t>Praktikumsbescheini-gung</a:t>
            </a:r>
            <a:r>
              <a:rPr lang="de-DE" sz="1100" dirty="0" smtClean="0"/>
              <a:t>, Praktikumsvertrag) bei, oder das </a:t>
            </a:r>
            <a:r>
              <a:rPr lang="de-DE" sz="1100" b="1" dirty="0" smtClean="0"/>
              <a:t>Zeugnis der Fachhochschulreife</a:t>
            </a:r>
            <a:r>
              <a:rPr lang="de-DE" sz="1100" dirty="0" smtClean="0"/>
              <a:t>, das den Erwerb beider Teile bescheinigt.</a:t>
            </a:r>
            <a:endParaRPr lang="de-DE" sz="1100" dirty="0"/>
          </a:p>
        </p:txBody>
      </p:sp>
      <p:sp>
        <p:nvSpPr>
          <p:cNvPr id="6" name="Pfeil nach rechts 5"/>
          <p:cNvSpPr/>
          <p:nvPr/>
        </p:nvSpPr>
        <p:spPr>
          <a:xfrm>
            <a:off x="5665539" y="3092254"/>
            <a:ext cx="864096" cy="675080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hlinkClick r:id="rId3" action="ppaction://hlinksldjump"/>
          </p:cNvPr>
          <p:cNvSpPr/>
          <p:nvPr/>
        </p:nvSpPr>
        <p:spPr>
          <a:xfrm>
            <a:off x="3206723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37418919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131" y="981522"/>
            <a:ext cx="6120680" cy="4912715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2528107" y="1917626"/>
            <a:ext cx="3569480" cy="1502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Frage </a:t>
            </a:r>
            <a:r>
              <a:rPr lang="de-DE" sz="1400" b="1" dirty="0">
                <a:solidFill>
                  <a:schemeClr val="tx1"/>
                </a:solidFill>
              </a:rPr>
              <a:t>2</a:t>
            </a:r>
            <a:r>
              <a:rPr lang="de-DE" sz="14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Besuchen Sie den Zusatzunterricht zum Erwerb des </a:t>
            </a:r>
            <a:r>
              <a:rPr lang="de-DE" sz="1400" u="sng" dirty="0" smtClean="0">
                <a:solidFill>
                  <a:schemeClr val="tx1"/>
                </a:solidFill>
              </a:rPr>
              <a:t>schulischen Teil der Fachhochschulreife</a:t>
            </a:r>
            <a:r>
              <a:rPr lang="de-DE" sz="1400" dirty="0" smtClean="0">
                <a:solidFill>
                  <a:schemeClr val="tx1"/>
                </a:solidFill>
              </a:rPr>
              <a:t> oder haben diesen bereits erworben?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>
            <a:hlinkClick r:id="rId3" action="ppaction://hlinksldjump"/>
          </p:cNvPr>
          <p:cNvSpPr/>
          <p:nvPr/>
        </p:nvSpPr>
        <p:spPr>
          <a:xfrm>
            <a:off x="3412542" y="3547009"/>
            <a:ext cx="1748941" cy="524764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Ja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0" name="Abgerundetes Rechteck 9">
            <a:hlinkClick r:id="rId4" action="ppaction://hlinksldjump"/>
          </p:cNvPr>
          <p:cNvSpPr/>
          <p:nvPr/>
        </p:nvSpPr>
        <p:spPr>
          <a:xfrm>
            <a:off x="3412542" y="4198190"/>
            <a:ext cx="1748941" cy="524764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Nein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3" name="Abgerundetes Rechteck 12">
            <a:hlinkClick r:id="rId5" action="ppaction://hlinksldjump"/>
          </p:cNvPr>
          <p:cNvSpPr/>
          <p:nvPr/>
        </p:nvSpPr>
        <p:spPr>
          <a:xfrm>
            <a:off x="3412542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37377890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388" y="981522"/>
            <a:ext cx="4518672" cy="4935111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2569195" y="1917626"/>
            <a:ext cx="3024000" cy="2232248"/>
          </a:xfrm>
        </p:spPr>
        <p:txBody>
          <a:bodyPr/>
          <a:lstStyle/>
          <a:p>
            <a:r>
              <a:rPr lang="de-DE" dirty="0" smtClean="0"/>
              <a:t>Dieser </a:t>
            </a:r>
            <a:r>
              <a:rPr lang="de-DE" dirty="0"/>
              <a:t>Selbsttest soll dabei unterstützen, die Besonderheiten beim Erwerb der Fachhoch-schulreife </a:t>
            </a:r>
            <a:r>
              <a:rPr lang="de-DE" dirty="0" smtClean="0"/>
              <a:t>in </a:t>
            </a:r>
            <a:r>
              <a:rPr lang="de-DE" dirty="0"/>
              <a:t>Gymnasium, </a:t>
            </a:r>
            <a:r>
              <a:rPr lang="de-DE" dirty="0" smtClean="0"/>
              <a:t>Waldorfschule </a:t>
            </a:r>
            <a:r>
              <a:rPr lang="de-DE" dirty="0"/>
              <a:t>und </a:t>
            </a:r>
            <a:r>
              <a:rPr lang="de-DE" dirty="0" smtClean="0"/>
              <a:t>Höherer </a:t>
            </a:r>
            <a:r>
              <a:rPr lang="de-DE" dirty="0"/>
              <a:t>Berufsfachschule </a:t>
            </a:r>
            <a:r>
              <a:rPr lang="de-DE" dirty="0" smtClean="0"/>
              <a:t>darzulegen</a:t>
            </a:r>
            <a:r>
              <a:rPr lang="de-DE" dirty="0"/>
              <a:t>, und aufzeigen, ob und mit welchen </a:t>
            </a:r>
            <a:r>
              <a:rPr lang="de-DE" dirty="0" smtClean="0"/>
              <a:t>Voraus-setzungen </a:t>
            </a:r>
            <a:r>
              <a:rPr lang="de-DE" dirty="0"/>
              <a:t>die Absolvierung der Deltaprüfung für das DHBW Studium notwendig ist.</a:t>
            </a:r>
          </a:p>
          <a:p>
            <a:endParaRPr lang="de-DE" dirty="0"/>
          </a:p>
          <a:p>
            <a:r>
              <a:rPr lang="de-DE" dirty="0"/>
              <a:t>Der Selbsttest erhebt </a:t>
            </a:r>
            <a:r>
              <a:rPr lang="de-DE" b="1" dirty="0" smtClean="0"/>
              <a:t>keinen </a:t>
            </a:r>
            <a:r>
              <a:rPr lang="de-DE" b="1" dirty="0"/>
              <a:t>Anspruch auf Vollständigkeit oder Korrektheit für jeden Einzelfall</a:t>
            </a:r>
            <a:r>
              <a:rPr lang="de-DE" dirty="0"/>
              <a:t>. Bei Unsicherheiten und </a:t>
            </a:r>
            <a:r>
              <a:rPr lang="de-DE" dirty="0" smtClean="0"/>
              <a:t>Fragen </a:t>
            </a:r>
            <a:r>
              <a:rPr lang="de-DE" dirty="0"/>
              <a:t>wenden Sie sich bitte per E-Mail oder Telefon an das ZHL Testzentrum der DHBW.</a:t>
            </a:r>
          </a:p>
        </p:txBody>
      </p:sp>
      <p:sp>
        <p:nvSpPr>
          <p:cNvPr id="5" name="Abgerundetes Rechteck 4">
            <a:hlinkClick r:id="rId3" action="ppaction://hlinksldjump"/>
          </p:cNvPr>
          <p:cNvSpPr/>
          <p:nvPr/>
        </p:nvSpPr>
        <p:spPr>
          <a:xfrm>
            <a:off x="3206724" y="4256479"/>
            <a:ext cx="1748941" cy="765352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Ich nehme die Hinweise zur Kenntnis und möchte mit dem Selbsttest starten</a:t>
            </a:r>
            <a:endParaRPr lang="de-DE" sz="11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871026" y="2693592"/>
            <a:ext cx="2520000" cy="2340000"/>
          </a:xfrm>
          <a:prstGeom prst="rect">
            <a:avLst/>
          </a:prstGeom>
          <a:solidFill>
            <a:srgbClr val="FFFFCC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00" i="1" dirty="0" smtClean="0">
                <a:solidFill>
                  <a:schemeClr val="tx1"/>
                </a:solidFill>
              </a:rPr>
              <a:t>Hintergrund:</a:t>
            </a:r>
          </a:p>
          <a:p>
            <a:endParaRPr lang="de-DE" sz="900" i="1" dirty="0">
              <a:solidFill>
                <a:schemeClr val="tx1"/>
              </a:solidFill>
            </a:endParaRPr>
          </a:p>
          <a:p>
            <a:r>
              <a:rPr lang="de-DE" sz="900" i="1" dirty="0" smtClean="0">
                <a:solidFill>
                  <a:schemeClr val="tx1"/>
                </a:solidFill>
              </a:rPr>
              <a:t>Die genannten Bildungsgänge führen i.d.R. nicht direkt zur Fachhochschulreife, sondern zunächst zum schulischen Teil der Fachhochschulreife. Für die „volle“ Fachhochschulreife ist ergänzend noch ein praktischer bzw. berufsbezogener Teil notwendig.</a:t>
            </a:r>
          </a:p>
          <a:p>
            <a:endParaRPr lang="de-DE" sz="900" i="1" dirty="0">
              <a:solidFill>
                <a:schemeClr val="tx1"/>
              </a:solidFill>
            </a:endParaRPr>
          </a:p>
          <a:p>
            <a:r>
              <a:rPr lang="de-DE" sz="900" i="1" dirty="0" smtClean="0">
                <a:solidFill>
                  <a:schemeClr val="tx1"/>
                </a:solidFill>
              </a:rPr>
              <a:t>Diese Besonderheiten beim Erwerb der Fachhochschulreife sind erfahrungsgemäß nicht immer hinreichend bekannt. Der vorliegende Selbsttest soll hierzu eine erste Information und Unterstützung bieten.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535060" y="2493690"/>
            <a:ext cx="36004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de-DE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rgbClr val="FFFFCC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8" name="Abgerundetes Rechteck 7">
            <a:hlinkClick r:id="rId4" action="ppaction://hlinksldjump"/>
          </p:cNvPr>
          <p:cNvSpPr/>
          <p:nvPr/>
        </p:nvSpPr>
        <p:spPr>
          <a:xfrm>
            <a:off x="3206723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644879" y="1648300"/>
            <a:ext cx="1440160" cy="2160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DE" sz="1100" b="1" dirty="0"/>
              <a:t>Wichtige Hinweise:</a:t>
            </a:r>
          </a:p>
          <a:p>
            <a:endParaRPr lang="de-DE" sz="1100" dirty="0" err="1" smtClean="0"/>
          </a:p>
        </p:txBody>
      </p:sp>
      <p:sp>
        <p:nvSpPr>
          <p:cNvPr id="2" name="Freihandform 1"/>
          <p:cNvSpPr/>
          <p:nvPr/>
        </p:nvSpPr>
        <p:spPr>
          <a:xfrm>
            <a:off x="1981200" y="914400"/>
            <a:ext cx="4688493" cy="5002233"/>
          </a:xfrm>
          <a:custGeom>
            <a:avLst/>
            <a:gdLst>
              <a:gd name="connsiteX0" fmla="*/ 0 w 4688493"/>
              <a:gd name="connsiteY0" fmla="*/ 647700 h 5002233"/>
              <a:gd name="connsiteX1" fmla="*/ 38100 w 4688493"/>
              <a:gd name="connsiteY1" fmla="*/ 600075 h 5002233"/>
              <a:gd name="connsiteX2" fmla="*/ 57150 w 4688493"/>
              <a:gd name="connsiteY2" fmla="*/ 571500 h 5002233"/>
              <a:gd name="connsiteX3" fmla="*/ 85725 w 4688493"/>
              <a:gd name="connsiteY3" fmla="*/ 542925 h 5002233"/>
              <a:gd name="connsiteX4" fmla="*/ 104775 w 4688493"/>
              <a:gd name="connsiteY4" fmla="*/ 514350 h 5002233"/>
              <a:gd name="connsiteX5" fmla="*/ 133350 w 4688493"/>
              <a:gd name="connsiteY5" fmla="*/ 485775 h 5002233"/>
              <a:gd name="connsiteX6" fmla="*/ 161925 w 4688493"/>
              <a:gd name="connsiteY6" fmla="*/ 466725 h 5002233"/>
              <a:gd name="connsiteX7" fmla="*/ 200025 w 4688493"/>
              <a:gd name="connsiteY7" fmla="*/ 438150 h 5002233"/>
              <a:gd name="connsiteX8" fmla="*/ 257175 w 4688493"/>
              <a:gd name="connsiteY8" fmla="*/ 390525 h 5002233"/>
              <a:gd name="connsiteX9" fmla="*/ 276225 w 4688493"/>
              <a:gd name="connsiteY9" fmla="*/ 361950 h 5002233"/>
              <a:gd name="connsiteX10" fmla="*/ 333375 w 4688493"/>
              <a:gd name="connsiteY10" fmla="*/ 323850 h 5002233"/>
              <a:gd name="connsiteX11" fmla="*/ 419100 w 4688493"/>
              <a:gd name="connsiteY11" fmla="*/ 247650 h 5002233"/>
              <a:gd name="connsiteX12" fmla="*/ 466725 w 4688493"/>
              <a:gd name="connsiteY12" fmla="*/ 190500 h 5002233"/>
              <a:gd name="connsiteX13" fmla="*/ 504825 w 4688493"/>
              <a:gd name="connsiteY13" fmla="*/ 133350 h 5002233"/>
              <a:gd name="connsiteX14" fmla="*/ 552450 w 4688493"/>
              <a:gd name="connsiteY14" fmla="*/ 76200 h 5002233"/>
              <a:gd name="connsiteX15" fmla="*/ 581025 w 4688493"/>
              <a:gd name="connsiteY15" fmla="*/ 66675 h 5002233"/>
              <a:gd name="connsiteX16" fmla="*/ 638175 w 4688493"/>
              <a:gd name="connsiteY16" fmla="*/ 38100 h 5002233"/>
              <a:gd name="connsiteX17" fmla="*/ 742950 w 4688493"/>
              <a:gd name="connsiteY17" fmla="*/ 47625 h 5002233"/>
              <a:gd name="connsiteX18" fmla="*/ 771525 w 4688493"/>
              <a:gd name="connsiteY18" fmla="*/ 57150 h 5002233"/>
              <a:gd name="connsiteX19" fmla="*/ 809625 w 4688493"/>
              <a:gd name="connsiteY19" fmla="*/ 66675 h 5002233"/>
              <a:gd name="connsiteX20" fmla="*/ 914400 w 4688493"/>
              <a:gd name="connsiteY20" fmla="*/ 76200 h 5002233"/>
              <a:gd name="connsiteX21" fmla="*/ 2362200 w 4688493"/>
              <a:gd name="connsiteY21" fmla="*/ 85725 h 5002233"/>
              <a:gd name="connsiteX22" fmla="*/ 2390775 w 4688493"/>
              <a:gd name="connsiteY22" fmla="*/ 76200 h 5002233"/>
              <a:gd name="connsiteX23" fmla="*/ 2571750 w 4688493"/>
              <a:gd name="connsiteY23" fmla="*/ 57150 h 5002233"/>
              <a:gd name="connsiteX24" fmla="*/ 2705100 w 4688493"/>
              <a:gd name="connsiteY24" fmla="*/ 38100 h 5002233"/>
              <a:gd name="connsiteX25" fmla="*/ 2743200 w 4688493"/>
              <a:gd name="connsiteY25" fmla="*/ 28575 h 5002233"/>
              <a:gd name="connsiteX26" fmla="*/ 2847975 w 4688493"/>
              <a:gd name="connsiteY26" fmla="*/ 19050 h 5002233"/>
              <a:gd name="connsiteX27" fmla="*/ 2971800 w 4688493"/>
              <a:gd name="connsiteY27" fmla="*/ 0 h 5002233"/>
              <a:gd name="connsiteX28" fmla="*/ 4171950 w 4688493"/>
              <a:gd name="connsiteY28" fmla="*/ 9525 h 5002233"/>
              <a:gd name="connsiteX29" fmla="*/ 4286250 w 4688493"/>
              <a:gd name="connsiteY29" fmla="*/ 76200 h 5002233"/>
              <a:gd name="connsiteX30" fmla="*/ 4400550 w 4688493"/>
              <a:gd name="connsiteY30" fmla="*/ 152400 h 5002233"/>
              <a:gd name="connsiteX31" fmla="*/ 4457700 w 4688493"/>
              <a:gd name="connsiteY31" fmla="*/ 200025 h 5002233"/>
              <a:gd name="connsiteX32" fmla="*/ 4476750 w 4688493"/>
              <a:gd name="connsiteY32" fmla="*/ 238125 h 5002233"/>
              <a:gd name="connsiteX33" fmla="*/ 4505325 w 4688493"/>
              <a:gd name="connsiteY33" fmla="*/ 266700 h 5002233"/>
              <a:gd name="connsiteX34" fmla="*/ 4543425 w 4688493"/>
              <a:gd name="connsiteY34" fmla="*/ 323850 h 5002233"/>
              <a:gd name="connsiteX35" fmla="*/ 4562475 w 4688493"/>
              <a:gd name="connsiteY35" fmla="*/ 352425 h 5002233"/>
              <a:gd name="connsiteX36" fmla="*/ 4572000 w 4688493"/>
              <a:gd name="connsiteY36" fmla="*/ 381000 h 5002233"/>
              <a:gd name="connsiteX37" fmla="*/ 4610100 w 4688493"/>
              <a:gd name="connsiteY37" fmla="*/ 438150 h 5002233"/>
              <a:gd name="connsiteX38" fmla="*/ 4638675 w 4688493"/>
              <a:gd name="connsiteY38" fmla="*/ 514350 h 5002233"/>
              <a:gd name="connsiteX39" fmla="*/ 4657725 w 4688493"/>
              <a:gd name="connsiteY39" fmla="*/ 542925 h 5002233"/>
              <a:gd name="connsiteX40" fmla="*/ 4676775 w 4688493"/>
              <a:gd name="connsiteY40" fmla="*/ 600075 h 5002233"/>
              <a:gd name="connsiteX41" fmla="*/ 4676775 w 4688493"/>
              <a:gd name="connsiteY41" fmla="*/ 981075 h 5002233"/>
              <a:gd name="connsiteX42" fmla="*/ 4657725 w 4688493"/>
              <a:gd name="connsiteY42" fmla="*/ 1038225 h 5002233"/>
              <a:gd name="connsiteX43" fmla="*/ 4629150 w 4688493"/>
              <a:gd name="connsiteY43" fmla="*/ 1114425 h 5002233"/>
              <a:gd name="connsiteX44" fmla="*/ 4600575 w 4688493"/>
              <a:gd name="connsiteY44" fmla="*/ 1162050 h 5002233"/>
              <a:gd name="connsiteX45" fmla="*/ 4562475 w 4688493"/>
              <a:gd name="connsiteY45" fmla="*/ 1238250 h 5002233"/>
              <a:gd name="connsiteX46" fmla="*/ 4524375 w 4688493"/>
              <a:gd name="connsiteY46" fmla="*/ 1295400 h 5002233"/>
              <a:gd name="connsiteX47" fmla="*/ 4505325 w 4688493"/>
              <a:gd name="connsiteY47" fmla="*/ 1333500 h 5002233"/>
              <a:gd name="connsiteX48" fmla="*/ 4476750 w 4688493"/>
              <a:gd name="connsiteY48" fmla="*/ 1362075 h 5002233"/>
              <a:gd name="connsiteX49" fmla="*/ 4448175 w 4688493"/>
              <a:gd name="connsiteY49" fmla="*/ 1409700 h 5002233"/>
              <a:gd name="connsiteX50" fmla="*/ 4429125 w 4688493"/>
              <a:gd name="connsiteY50" fmla="*/ 1438275 h 5002233"/>
              <a:gd name="connsiteX51" fmla="*/ 4410075 w 4688493"/>
              <a:gd name="connsiteY51" fmla="*/ 1476375 h 5002233"/>
              <a:gd name="connsiteX52" fmla="*/ 4371975 w 4688493"/>
              <a:gd name="connsiteY52" fmla="*/ 1533525 h 5002233"/>
              <a:gd name="connsiteX53" fmla="*/ 4343400 w 4688493"/>
              <a:gd name="connsiteY53" fmla="*/ 1600200 h 5002233"/>
              <a:gd name="connsiteX54" fmla="*/ 4333875 w 4688493"/>
              <a:gd name="connsiteY54" fmla="*/ 1638300 h 5002233"/>
              <a:gd name="connsiteX55" fmla="*/ 4314825 w 4688493"/>
              <a:gd name="connsiteY55" fmla="*/ 1666875 h 5002233"/>
              <a:gd name="connsiteX56" fmla="*/ 4305300 w 4688493"/>
              <a:gd name="connsiteY56" fmla="*/ 1695450 h 5002233"/>
              <a:gd name="connsiteX57" fmla="*/ 4286250 w 4688493"/>
              <a:gd name="connsiteY57" fmla="*/ 1733550 h 5002233"/>
              <a:gd name="connsiteX58" fmla="*/ 4267200 w 4688493"/>
              <a:gd name="connsiteY58" fmla="*/ 1790700 h 5002233"/>
              <a:gd name="connsiteX59" fmla="*/ 4257675 w 4688493"/>
              <a:gd name="connsiteY59" fmla="*/ 1828800 h 5002233"/>
              <a:gd name="connsiteX60" fmla="*/ 4238625 w 4688493"/>
              <a:gd name="connsiteY60" fmla="*/ 1866900 h 5002233"/>
              <a:gd name="connsiteX61" fmla="*/ 4210050 w 4688493"/>
              <a:gd name="connsiteY61" fmla="*/ 1924050 h 5002233"/>
              <a:gd name="connsiteX62" fmla="*/ 4200525 w 4688493"/>
              <a:gd name="connsiteY62" fmla="*/ 1971675 h 5002233"/>
              <a:gd name="connsiteX63" fmla="*/ 4171950 w 4688493"/>
              <a:gd name="connsiteY63" fmla="*/ 2038350 h 5002233"/>
              <a:gd name="connsiteX64" fmla="*/ 4162425 w 4688493"/>
              <a:gd name="connsiteY64" fmla="*/ 2066925 h 5002233"/>
              <a:gd name="connsiteX65" fmla="*/ 4143375 w 4688493"/>
              <a:gd name="connsiteY65" fmla="*/ 2105025 h 5002233"/>
              <a:gd name="connsiteX66" fmla="*/ 4124325 w 4688493"/>
              <a:gd name="connsiteY66" fmla="*/ 2133600 h 5002233"/>
              <a:gd name="connsiteX67" fmla="*/ 4105275 w 4688493"/>
              <a:gd name="connsiteY67" fmla="*/ 2190750 h 5002233"/>
              <a:gd name="connsiteX68" fmla="*/ 4095750 w 4688493"/>
              <a:gd name="connsiteY68" fmla="*/ 2219325 h 5002233"/>
              <a:gd name="connsiteX69" fmla="*/ 4076700 w 4688493"/>
              <a:gd name="connsiteY69" fmla="*/ 2247900 h 5002233"/>
              <a:gd name="connsiteX70" fmla="*/ 4057650 w 4688493"/>
              <a:gd name="connsiteY70" fmla="*/ 2305050 h 5002233"/>
              <a:gd name="connsiteX71" fmla="*/ 4038600 w 4688493"/>
              <a:gd name="connsiteY71" fmla="*/ 2352675 h 5002233"/>
              <a:gd name="connsiteX72" fmla="*/ 4019550 w 4688493"/>
              <a:gd name="connsiteY72" fmla="*/ 2409825 h 5002233"/>
              <a:gd name="connsiteX73" fmla="*/ 3981450 w 4688493"/>
              <a:gd name="connsiteY73" fmla="*/ 2495550 h 5002233"/>
              <a:gd name="connsiteX74" fmla="*/ 3971925 w 4688493"/>
              <a:gd name="connsiteY74" fmla="*/ 2524125 h 5002233"/>
              <a:gd name="connsiteX75" fmla="*/ 3933825 w 4688493"/>
              <a:gd name="connsiteY75" fmla="*/ 2581275 h 5002233"/>
              <a:gd name="connsiteX76" fmla="*/ 3914775 w 4688493"/>
              <a:gd name="connsiteY76" fmla="*/ 2638425 h 5002233"/>
              <a:gd name="connsiteX77" fmla="*/ 3895725 w 4688493"/>
              <a:gd name="connsiteY77" fmla="*/ 2705100 h 5002233"/>
              <a:gd name="connsiteX78" fmla="*/ 3886200 w 4688493"/>
              <a:gd name="connsiteY78" fmla="*/ 2771775 h 5002233"/>
              <a:gd name="connsiteX79" fmla="*/ 3876675 w 4688493"/>
              <a:gd name="connsiteY79" fmla="*/ 2819400 h 5002233"/>
              <a:gd name="connsiteX80" fmla="*/ 3867150 w 4688493"/>
              <a:gd name="connsiteY80" fmla="*/ 3048000 h 5002233"/>
              <a:gd name="connsiteX81" fmla="*/ 3848100 w 4688493"/>
              <a:gd name="connsiteY81" fmla="*/ 3114675 h 5002233"/>
              <a:gd name="connsiteX82" fmla="*/ 3857625 w 4688493"/>
              <a:gd name="connsiteY82" fmla="*/ 4371975 h 5002233"/>
              <a:gd name="connsiteX83" fmla="*/ 3867150 w 4688493"/>
              <a:gd name="connsiteY83" fmla="*/ 4448175 h 5002233"/>
              <a:gd name="connsiteX84" fmla="*/ 3886200 w 4688493"/>
              <a:gd name="connsiteY84" fmla="*/ 4505325 h 5002233"/>
              <a:gd name="connsiteX85" fmla="*/ 3905250 w 4688493"/>
              <a:gd name="connsiteY85" fmla="*/ 4581525 h 5002233"/>
              <a:gd name="connsiteX86" fmla="*/ 3914775 w 4688493"/>
              <a:gd name="connsiteY86" fmla="*/ 4610100 h 5002233"/>
              <a:gd name="connsiteX87" fmla="*/ 3924300 w 4688493"/>
              <a:gd name="connsiteY87" fmla="*/ 4667250 h 5002233"/>
              <a:gd name="connsiteX88" fmla="*/ 3952875 w 4688493"/>
              <a:gd name="connsiteY88" fmla="*/ 4762500 h 5002233"/>
              <a:gd name="connsiteX89" fmla="*/ 3962400 w 4688493"/>
              <a:gd name="connsiteY89" fmla="*/ 4791075 h 5002233"/>
              <a:gd name="connsiteX90" fmla="*/ 3981450 w 4688493"/>
              <a:gd name="connsiteY90" fmla="*/ 4857750 h 5002233"/>
              <a:gd name="connsiteX91" fmla="*/ 4000500 w 4688493"/>
              <a:gd name="connsiteY91" fmla="*/ 4895850 h 5002233"/>
              <a:gd name="connsiteX92" fmla="*/ 4010025 w 4688493"/>
              <a:gd name="connsiteY92" fmla="*/ 4991100 h 5002233"/>
              <a:gd name="connsiteX93" fmla="*/ 3952875 w 4688493"/>
              <a:gd name="connsiteY93" fmla="*/ 4991100 h 5002233"/>
              <a:gd name="connsiteX94" fmla="*/ 3800475 w 4688493"/>
              <a:gd name="connsiteY94" fmla="*/ 4972050 h 5002233"/>
              <a:gd name="connsiteX95" fmla="*/ 3733800 w 4688493"/>
              <a:gd name="connsiteY95" fmla="*/ 4962525 h 5002233"/>
              <a:gd name="connsiteX96" fmla="*/ 3629025 w 4688493"/>
              <a:gd name="connsiteY96" fmla="*/ 4943475 h 5002233"/>
              <a:gd name="connsiteX97" fmla="*/ 3581400 w 4688493"/>
              <a:gd name="connsiteY97" fmla="*/ 4933950 h 5002233"/>
              <a:gd name="connsiteX98" fmla="*/ 3171825 w 4688493"/>
              <a:gd name="connsiteY98" fmla="*/ 4943475 h 5002233"/>
              <a:gd name="connsiteX99" fmla="*/ 2952750 w 4688493"/>
              <a:gd name="connsiteY99" fmla="*/ 4953000 h 5002233"/>
              <a:gd name="connsiteX100" fmla="*/ 2847975 w 4688493"/>
              <a:gd name="connsiteY100" fmla="*/ 4962525 h 5002233"/>
              <a:gd name="connsiteX101" fmla="*/ 2581275 w 4688493"/>
              <a:gd name="connsiteY101" fmla="*/ 4972050 h 5002233"/>
              <a:gd name="connsiteX102" fmla="*/ 504825 w 4688493"/>
              <a:gd name="connsiteY102" fmla="*/ 4962525 h 5002233"/>
              <a:gd name="connsiteX103" fmla="*/ 276225 w 4688493"/>
              <a:gd name="connsiteY103" fmla="*/ 4953000 h 5002233"/>
              <a:gd name="connsiteX104" fmla="*/ 142875 w 4688493"/>
              <a:gd name="connsiteY104" fmla="*/ 4972050 h 5002233"/>
              <a:gd name="connsiteX105" fmla="*/ 9525 w 4688493"/>
              <a:gd name="connsiteY105" fmla="*/ 4981575 h 5002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4688493" h="5002233">
                <a:moveTo>
                  <a:pt x="0" y="647700"/>
                </a:moveTo>
                <a:cubicBezTo>
                  <a:pt x="12700" y="631825"/>
                  <a:pt x="25902" y="616339"/>
                  <a:pt x="38100" y="600075"/>
                </a:cubicBezTo>
                <a:cubicBezTo>
                  <a:pt x="44969" y="590917"/>
                  <a:pt x="49821" y="580294"/>
                  <a:pt x="57150" y="571500"/>
                </a:cubicBezTo>
                <a:cubicBezTo>
                  <a:pt x="65774" y="561152"/>
                  <a:pt x="77101" y="553273"/>
                  <a:pt x="85725" y="542925"/>
                </a:cubicBezTo>
                <a:cubicBezTo>
                  <a:pt x="93054" y="534131"/>
                  <a:pt x="97446" y="523144"/>
                  <a:pt x="104775" y="514350"/>
                </a:cubicBezTo>
                <a:cubicBezTo>
                  <a:pt x="113399" y="504002"/>
                  <a:pt x="123002" y="494399"/>
                  <a:pt x="133350" y="485775"/>
                </a:cubicBezTo>
                <a:cubicBezTo>
                  <a:pt x="142144" y="478446"/>
                  <a:pt x="152610" y="473379"/>
                  <a:pt x="161925" y="466725"/>
                </a:cubicBezTo>
                <a:cubicBezTo>
                  <a:pt x="174843" y="457498"/>
                  <a:pt x="187972" y="448481"/>
                  <a:pt x="200025" y="438150"/>
                </a:cubicBezTo>
                <a:cubicBezTo>
                  <a:pt x="264197" y="383145"/>
                  <a:pt x="194020" y="432629"/>
                  <a:pt x="257175" y="390525"/>
                </a:cubicBezTo>
                <a:cubicBezTo>
                  <a:pt x="263525" y="381000"/>
                  <a:pt x="267610" y="369488"/>
                  <a:pt x="276225" y="361950"/>
                </a:cubicBezTo>
                <a:cubicBezTo>
                  <a:pt x="293455" y="346873"/>
                  <a:pt x="314325" y="336550"/>
                  <a:pt x="333375" y="323850"/>
                </a:cubicBezTo>
                <a:cubicBezTo>
                  <a:pt x="367732" y="300945"/>
                  <a:pt x="393002" y="286797"/>
                  <a:pt x="419100" y="247650"/>
                </a:cubicBezTo>
                <a:cubicBezTo>
                  <a:pt x="487173" y="145540"/>
                  <a:pt x="381162" y="300509"/>
                  <a:pt x="466725" y="190500"/>
                </a:cubicBezTo>
                <a:cubicBezTo>
                  <a:pt x="480781" y="172428"/>
                  <a:pt x="492125" y="152400"/>
                  <a:pt x="504825" y="133350"/>
                </a:cubicBezTo>
                <a:cubicBezTo>
                  <a:pt x="518882" y="112265"/>
                  <a:pt x="530448" y="90868"/>
                  <a:pt x="552450" y="76200"/>
                </a:cubicBezTo>
                <a:cubicBezTo>
                  <a:pt x="560804" y="70631"/>
                  <a:pt x="572045" y="71165"/>
                  <a:pt x="581025" y="66675"/>
                </a:cubicBezTo>
                <a:cubicBezTo>
                  <a:pt x="654883" y="29746"/>
                  <a:pt x="566351" y="62041"/>
                  <a:pt x="638175" y="38100"/>
                </a:cubicBezTo>
                <a:cubicBezTo>
                  <a:pt x="673100" y="41275"/>
                  <a:pt x="708233" y="42665"/>
                  <a:pt x="742950" y="47625"/>
                </a:cubicBezTo>
                <a:cubicBezTo>
                  <a:pt x="752889" y="49045"/>
                  <a:pt x="761871" y="54392"/>
                  <a:pt x="771525" y="57150"/>
                </a:cubicBezTo>
                <a:cubicBezTo>
                  <a:pt x="784112" y="60746"/>
                  <a:pt x="796649" y="64945"/>
                  <a:pt x="809625" y="66675"/>
                </a:cubicBezTo>
                <a:cubicBezTo>
                  <a:pt x="844386" y="71310"/>
                  <a:pt x="879475" y="73025"/>
                  <a:pt x="914400" y="76200"/>
                </a:cubicBezTo>
                <a:cubicBezTo>
                  <a:pt x="1434160" y="206140"/>
                  <a:pt x="964419" y="95432"/>
                  <a:pt x="2362200" y="85725"/>
                </a:cubicBezTo>
                <a:cubicBezTo>
                  <a:pt x="2371725" y="82550"/>
                  <a:pt x="2380827" y="77557"/>
                  <a:pt x="2390775" y="76200"/>
                </a:cubicBezTo>
                <a:cubicBezTo>
                  <a:pt x="2450877" y="68004"/>
                  <a:pt x="2571750" y="57150"/>
                  <a:pt x="2571750" y="57150"/>
                </a:cubicBezTo>
                <a:cubicBezTo>
                  <a:pt x="2640565" y="34212"/>
                  <a:pt x="2565980" y="56649"/>
                  <a:pt x="2705100" y="38100"/>
                </a:cubicBezTo>
                <a:cubicBezTo>
                  <a:pt x="2718076" y="36370"/>
                  <a:pt x="2730224" y="30305"/>
                  <a:pt x="2743200" y="28575"/>
                </a:cubicBezTo>
                <a:cubicBezTo>
                  <a:pt x="2777961" y="23940"/>
                  <a:pt x="2813050" y="22225"/>
                  <a:pt x="2847975" y="19050"/>
                </a:cubicBezTo>
                <a:cubicBezTo>
                  <a:pt x="2884230" y="11799"/>
                  <a:pt x="2937201" y="0"/>
                  <a:pt x="2971800" y="0"/>
                </a:cubicBezTo>
                <a:lnTo>
                  <a:pt x="4171950" y="9525"/>
                </a:lnTo>
                <a:cubicBezTo>
                  <a:pt x="4331811" y="36169"/>
                  <a:pt x="4109235" y="-12308"/>
                  <a:pt x="4286250" y="76200"/>
                </a:cubicBezTo>
                <a:cubicBezTo>
                  <a:pt x="4372327" y="119238"/>
                  <a:pt x="4269211" y="64841"/>
                  <a:pt x="4400550" y="152400"/>
                </a:cubicBezTo>
                <a:cubicBezTo>
                  <a:pt x="4423335" y="167590"/>
                  <a:pt x="4441032" y="176690"/>
                  <a:pt x="4457700" y="200025"/>
                </a:cubicBezTo>
                <a:cubicBezTo>
                  <a:pt x="4465953" y="211579"/>
                  <a:pt x="4468497" y="226571"/>
                  <a:pt x="4476750" y="238125"/>
                </a:cubicBezTo>
                <a:cubicBezTo>
                  <a:pt x="4484580" y="249086"/>
                  <a:pt x="4497055" y="256067"/>
                  <a:pt x="4505325" y="266700"/>
                </a:cubicBezTo>
                <a:cubicBezTo>
                  <a:pt x="4519381" y="284772"/>
                  <a:pt x="4530725" y="304800"/>
                  <a:pt x="4543425" y="323850"/>
                </a:cubicBezTo>
                <a:cubicBezTo>
                  <a:pt x="4549775" y="333375"/>
                  <a:pt x="4558855" y="341565"/>
                  <a:pt x="4562475" y="352425"/>
                </a:cubicBezTo>
                <a:cubicBezTo>
                  <a:pt x="4565650" y="361950"/>
                  <a:pt x="4567124" y="372223"/>
                  <a:pt x="4572000" y="381000"/>
                </a:cubicBezTo>
                <a:cubicBezTo>
                  <a:pt x="4583119" y="401014"/>
                  <a:pt x="4602860" y="416430"/>
                  <a:pt x="4610100" y="438150"/>
                </a:cubicBezTo>
                <a:cubicBezTo>
                  <a:pt x="4618344" y="462881"/>
                  <a:pt x="4627286" y="491571"/>
                  <a:pt x="4638675" y="514350"/>
                </a:cubicBezTo>
                <a:cubicBezTo>
                  <a:pt x="4643795" y="524589"/>
                  <a:pt x="4653076" y="532464"/>
                  <a:pt x="4657725" y="542925"/>
                </a:cubicBezTo>
                <a:cubicBezTo>
                  <a:pt x="4665880" y="561275"/>
                  <a:pt x="4676775" y="600075"/>
                  <a:pt x="4676775" y="600075"/>
                </a:cubicBezTo>
                <a:cubicBezTo>
                  <a:pt x="4689322" y="763187"/>
                  <a:pt x="4695204" y="778360"/>
                  <a:pt x="4676775" y="981075"/>
                </a:cubicBezTo>
                <a:cubicBezTo>
                  <a:pt x="4674957" y="1001073"/>
                  <a:pt x="4664075" y="1019175"/>
                  <a:pt x="4657725" y="1038225"/>
                </a:cubicBezTo>
                <a:cubicBezTo>
                  <a:pt x="4649481" y="1062956"/>
                  <a:pt x="4640539" y="1091646"/>
                  <a:pt x="4629150" y="1114425"/>
                </a:cubicBezTo>
                <a:cubicBezTo>
                  <a:pt x="4620871" y="1130984"/>
                  <a:pt x="4609352" y="1145750"/>
                  <a:pt x="4600575" y="1162050"/>
                </a:cubicBezTo>
                <a:cubicBezTo>
                  <a:pt x="4587111" y="1187054"/>
                  <a:pt x="4578227" y="1214621"/>
                  <a:pt x="4562475" y="1238250"/>
                </a:cubicBezTo>
                <a:cubicBezTo>
                  <a:pt x="4549775" y="1257300"/>
                  <a:pt x="4534614" y="1274922"/>
                  <a:pt x="4524375" y="1295400"/>
                </a:cubicBezTo>
                <a:cubicBezTo>
                  <a:pt x="4518025" y="1308100"/>
                  <a:pt x="4513578" y="1321946"/>
                  <a:pt x="4505325" y="1333500"/>
                </a:cubicBezTo>
                <a:cubicBezTo>
                  <a:pt x="4497495" y="1344461"/>
                  <a:pt x="4484832" y="1351299"/>
                  <a:pt x="4476750" y="1362075"/>
                </a:cubicBezTo>
                <a:cubicBezTo>
                  <a:pt x="4465642" y="1376886"/>
                  <a:pt x="4457987" y="1394001"/>
                  <a:pt x="4448175" y="1409700"/>
                </a:cubicBezTo>
                <a:cubicBezTo>
                  <a:pt x="4442108" y="1419408"/>
                  <a:pt x="4434805" y="1428336"/>
                  <a:pt x="4429125" y="1438275"/>
                </a:cubicBezTo>
                <a:cubicBezTo>
                  <a:pt x="4422080" y="1450603"/>
                  <a:pt x="4417380" y="1464199"/>
                  <a:pt x="4410075" y="1476375"/>
                </a:cubicBezTo>
                <a:cubicBezTo>
                  <a:pt x="4398295" y="1496008"/>
                  <a:pt x="4371975" y="1533525"/>
                  <a:pt x="4371975" y="1533525"/>
                </a:cubicBezTo>
                <a:cubicBezTo>
                  <a:pt x="4344629" y="1642908"/>
                  <a:pt x="4382867" y="1508110"/>
                  <a:pt x="4343400" y="1600200"/>
                </a:cubicBezTo>
                <a:cubicBezTo>
                  <a:pt x="4338243" y="1612232"/>
                  <a:pt x="4339032" y="1626268"/>
                  <a:pt x="4333875" y="1638300"/>
                </a:cubicBezTo>
                <a:cubicBezTo>
                  <a:pt x="4329366" y="1648822"/>
                  <a:pt x="4319945" y="1656636"/>
                  <a:pt x="4314825" y="1666875"/>
                </a:cubicBezTo>
                <a:cubicBezTo>
                  <a:pt x="4310335" y="1675855"/>
                  <a:pt x="4309255" y="1686222"/>
                  <a:pt x="4305300" y="1695450"/>
                </a:cubicBezTo>
                <a:cubicBezTo>
                  <a:pt x="4299707" y="1708501"/>
                  <a:pt x="4291523" y="1720367"/>
                  <a:pt x="4286250" y="1733550"/>
                </a:cubicBezTo>
                <a:cubicBezTo>
                  <a:pt x="4278792" y="1752194"/>
                  <a:pt x="4272070" y="1771219"/>
                  <a:pt x="4267200" y="1790700"/>
                </a:cubicBezTo>
                <a:cubicBezTo>
                  <a:pt x="4264025" y="1803400"/>
                  <a:pt x="4262272" y="1816543"/>
                  <a:pt x="4257675" y="1828800"/>
                </a:cubicBezTo>
                <a:cubicBezTo>
                  <a:pt x="4252689" y="1842095"/>
                  <a:pt x="4244218" y="1853849"/>
                  <a:pt x="4238625" y="1866900"/>
                </a:cubicBezTo>
                <a:cubicBezTo>
                  <a:pt x="4214964" y="1922109"/>
                  <a:pt x="4246659" y="1869136"/>
                  <a:pt x="4210050" y="1924050"/>
                </a:cubicBezTo>
                <a:cubicBezTo>
                  <a:pt x="4206875" y="1939925"/>
                  <a:pt x="4204452" y="1955969"/>
                  <a:pt x="4200525" y="1971675"/>
                </a:cubicBezTo>
                <a:cubicBezTo>
                  <a:pt x="4191590" y="2007416"/>
                  <a:pt x="4188306" y="2000186"/>
                  <a:pt x="4171950" y="2038350"/>
                </a:cubicBezTo>
                <a:cubicBezTo>
                  <a:pt x="4167995" y="2047578"/>
                  <a:pt x="4166380" y="2057697"/>
                  <a:pt x="4162425" y="2066925"/>
                </a:cubicBezTo>
                <a:cubicBezTo>
                  <a:pt x="4156832" y="2079976"/>
                  <a:pt x="4150420" y="2092697"/>
                  <a:pt x="4143375" y="2105025"/>
                </a:cubicBezTo>
                <a:cubicBezTo>
                  <a:pt x="4137695" y="2114964"/>
                  <a:pt x="4128974" y="2123139"/>
                  <a:pt x="4124325" y="2133600"/>
                </a:cubicBezTo>
                <a:cubicBezTo>
                  <a:pt x="4116170" y="2151950"/>
                  <a:pt x="4111625" y="2171700"/>
                  <a:pt x="4105275" y="2190750"/>
                </a:cubicBezTo>
                <a:cubicBezTo>
                  <a:pt x="4102100" y="2200275"/>
                  <a:pt x="4101319" y="2210971"/>
                  <a:pt x="4095750" y="2219325"/>
                </a:cubicBezTo>
                <a:cubicBezTo>
                  <a:pt x="4089400" y="2228850"/>
                  <a:pt x="4081349" y="2237439"/>
                  <a:pt x="4076700" y="2247900"/>
                </a:cubicBezTo>
                <a:cubicBezTo>
                  <a:pt x="4068545" y="2266250"/>
                  <a:pt x="4065108" y="2286406"/>
                  <a:pt x="4057650" y="2305050"/>
                </a:cubicBezTo>
                <a:cubicBezTo>
                  <a:pt x="4051300" y="2320925"/>
                  <a:pt x="4044443" y="2336607"/>
                  <a:pt x="4038600" y="2352675"/>
                </a:cubicBezTo>
                <a:cubicBezTo>
                  <a:pt x="4031738" y="2371546"/>
                  <a:pt x="4030689" y="2393117"/>
                  <a:pt x="4019550" y="2409825"/>
                </a:cubicBezTo>
                <a:cubicBezTo>
                  <a:pt x="3989361" y="2455108"/>
                  <a:pt x="4004120" y="2427540"/>
                  <a:pt x="3981450" y="2495550"/>
                </a:cubicBezTo>
                <a:cubicBezTo>
                  <a:pt x="3978275" y="2505075"/>
                  <a:pt x="3977494" y="2515771"/>
                  <a:pt x="3971925" y="2524125"/>
                </a:cubicBezTo>
                <a:cubicBezTo>
                  <a:pt x="3959225" y="2543175"/>
                  <a:pt x="3941065" y="2559555"/>
                  <a:pt x="3933825" y="2581275"/>
                </a:cubicBezTo>
                <a:lnTo>
                  <a:pt x="3914775" y="2638425"/>
                </a:lnTo>
                <a:cubicBezTo>
                  <a:pt x="3906614" y="2662908"/>
                  <a:pt x="3900509" y="2678788"/>
                  <a:pt x="3895725" y="2705100"/>
                </a:cubicBezTo>
                <a:cubicBezTo>
                  <a:pt x="3891709" y="2727189"/>
                  <a:pt x="3889891" y="2749630"/>
                  <a:pt x="3886200" y="2771775"/>
                </a:cubicBezTo>
                <a:cubicBezTo>
                  <a:pt x="3883538" y="2787744"/>
                  <a:pt x="3879850" y="2803525"/>
                  <a:pt x="3876675" y="2819400"/>
                </a:cubicBezTo>
                <a:cubicBezTo>
                  <a:pt x="3873500" y="2895600"/>
                  <a:pt x="3872584" y="2971928"/>
                  <a:pt x="3867150" y="3048000"/>
                </a:cubicBezTo>
                <a:cubicBezTo>
                  <a:pt x="3866063" y="3063222"/>
                  <a:pt x="3853426" y="3098698"/>
                  <a:pt x="3848100" y="3114675"/>
                </a:cubicBezTo>
                <a:cubicBezTo>
                  <a:pt x="3851275" y="3533775"/>
                  <a:pt x="3851638" y="3952906"/>
                  <a:pt x="3857625" y="4371975"/>
                </a:cubicBezTo>
                <a:cubicBezTo>
                  <a:pt x="3857991" y="4397570"/>
                  <a:pt x="3861787" y="4423146"/>
                  <a:pt x="3867150" y="4448175"/>
                </a:cubicBezTo>
                <a:cubicBezTo>
                  <a:pt x="3871357" y="4467810"/>
                  <a:pt x="3881330" y="4485844"/>
                  <a:pt x="3886200" y="4505325"/>
                </a:cubicBezTo>
                <a:cubicBezTo>
                  <a:pt x="3892550" y="4530725"/>
                  <a:pt x="3896971" y="4556687"/>
                  <a:pt x="3905250" y="4581525"/>
                </a:cubicBezTo>
                <a:cubicBezTo>
                  <a:pt x="3908425" y="4591050"/>
                  <a:pt x="3912597" y="4600299"/>
                  <a:pt x="3914775" y="4610100"/>
                </a:cubicBezTo>
                <a:cubicBezTo>
                  <a:pt x="3918965" y="4628953"/>
                  <a:pt x="3920512" y="4648312"/>
                  <a:pt x="3924300" y="4667250"/>
                </a:cubicBezTo>
                <a:cubicBezTo>
                  <a:pt x="3931498" y="4703238"/>
                  <a:pt x="3940726" y="4726053"/>
                  <a:pt x="3952875" y="4762500"/>
                </a:cubicBezTo>
                <a:cubicBezTo>
                  <a:pt x="3956050" y="4772025"/>
                  <a:pt x="3959965" y="4781335"/>
                  <a:pt x="3962400" y="4791075"/>
                </a:cubicBezTo>
                <a:cubicBezTo>
                  <a:pt x="3967233" y="4810409"/>
                  <a:pt x="3973251" y="4838619"/>
                  <a:pt x="3981450" y="4857750"/>
                </a:cubicBezTo>
                <a:cubicBezTo>
                  <a:pt x="3987043" y="4870801"/>
                  <a:pt x="3994150" y="4883150"/>
                  <a:pt x="4000500" y="4895850"/>
                </a:cubicBezTo>
                <a:cubicBezTo>
                  <a:pt x="4003675" y="4927600"/>
                  <a:pt x="4015733" y="4959706"/>
                  <a:pt x="4010025" y="4991100"/>
                </a:cubicBezTo>
                <a:cubicBezTo>
                  <a:pt x="4005536" y="5015791"/>
                  <a:pt x="3957364" y="4991809"/>
                  <a:pt x="3952875" y="4991100"/>
                </a:cubicBezTo>
                <a:cubicBezTo>
                  <a:pt x="3902306" y="4983115"/>
                  <a:pt x="3851156" y="4979290"/>
                  <a:pt x="3800475" y="4972050"/>
                </a:cubicBezTo>
                <a:lnTo>
                  <a:pt x="3733800" y="4962525"/>
                </a:lnTo>
                <a:cubicBezTo>
                  <a:pt x="3675509" y="4943095"/>
                  <a:pt x="3729035" y="4958861"/>
                  <a:pt x="3629025" y="4943475"/>
                </a:cubicBezTo>
                <a:cubicBezTo>
                  <a:pt x="3613024" y="4941013"/>
                  <a:pt x="3597275" y="4937125"/>
                  <a:pt x="3581400" y="4933950"/>
                </a:cubicBezTo>
                <a:lnTo>
                  <a:pt x="3171825" y="4943475"/>
                </a:lnTo>
                <a:cubicBezTo>
                  <a:pt x="3098765" y="4945689"/>
                  <a:pt x="3025718" y="4948708"/>
                  <a:pt x="2952750" y="4953000"/>
                </a:cubicBezTo>
                <a:cubicBezTo>
                  <a:pt x="2917741" y="4955059"/>
                  <a:pt x="2882998" y="4960729"/>
                  <a:pt x="2847975" y="4962525"/>
                </a:cubicBezTo>
                <a:cubicBezTo>
                  <a:pt x="2759135" y="4967081"/>
                  <a:pt x="2670175" y="4968875"/>
                  <a:pt x="2581275" y="4972050"/>
                </a:cubicBezTo>
                <a:lnTo>
                  <a:pt x="504825" y="4962525"/>
                </a:lnTo>
                <a:cubicBezTo>
                  <a:pt x="428561" y="4961895"/>
                  <a:pt x="352491" y="4953000"/>
                  <a:pt x="276225" y="4953000"/>
                </a:cubicBezTo>
                <a:cubicBezTo>
                  <a:pt x="191933" y="4953000"/>
                  <a:pt x="208825" y="4963257"/>
                  <a:pt x="142875" y="4972050"/>
                </a:cubicBezTo>
                <a:cubicBezTo>
                  <a:pt x="61960" y="4982839"/>
                  <a:pt x="68798" y="4981575"/>
                  <a:pt x="9525" y="4981575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9764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997" y="981522"/>
            <a:ext cx="4658654" cy="4914852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2528107" y="2097646"/>
            <a:ext cx="3569480" cy="1322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Frage </a:t>
            </a:r>
            <a:r>
              <a:rPr lang="de-DE" sz="1400" b="1" dirty="0">
                <a:solidFill>
                  <a:schemeClr val="tx1"/>
                </a:solidFill>
              </a:rPr>
              <a:t>3</a:t>
            </a:r>
            <a:r>
              <a:rPr lang="de-DE" sz="14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de-DE" sz="1100" dirty="0"/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Haben Sie bereits eine Zusage für den </a:t>
            </a:r>
            <a:r>
              <a:rPr lang="de-DE" sz="1400" u="sng" dirty="0">
                <a:solidFill>
                  <a:schemeClr val="tx1"/>
                </a:solidFill>
              </a:rPr>
              <a:t>p</a:t>
            </a:r>
            <a:r>
              <a:rPr lang="de-DE" sz="1400" u="sng" dirty="0" smtClean="0">
                <a:solidFill>
                  <a:schemeClr val="tx1"/>
                </a:solidFill>
              </a:rPr>
              <a:t>raktischen </a:t>
            </a:r>
            <a:r>
              <a:rPr lang="de-DE" sz="1400" u="sng" dirty="0">
                <a:solidFill>
                  <a:schemeClr val="tx1"/>
                </a:solidFill>
              </a:rPr>
              <a:t>Teil der </a:t>
            </a:r>
            <a:r>
              <a:rPr lang="de-DE" sz="1400" u="sng" dirty="0" smtClean="0">
                <a:solidFill>
                  <a:schemeClr val="tx1"/>
                </a:solidFill>
              </a:rPr>
              <a:t>Fachhochschulreife</a:t>
            </a:r>
            <a:r>
              <a:rPr lang="de-DE" sz="1400" dirty="0" smtClean="0">
                <a:solidFill>
                  <a:schemeClr val="tx1"/>
                </a:solidFill>
              </a:rPr>
              <a:t>*, </a:t>
            </a:r>
            <a:r>
              <a:rPr lang="de-DE" sz="1400" dirty="0">
                <a:solidFill>
                  <a:schemeClr val="tx1"/>
                </a:solidFill>
              </a:rPr>
              <a:t>absolvieren Sie diesen aktuell oder haben Sie ihn bereits absolviert?</a:t>
            </a:r>
          </a:p>
        </p:txBody>
      </p:sp>
      <p:sp>
        <p:nvSpPr>
          <p:cNvPr id="7" name="Abgerundetes Rechteck 6">
            <a:hlinkClick r:id="rId3" action="ppaction://hlinksldjump"/>
          </p:cNvPr>
          <p:cNvSpPr/>
          <p:nvPr/>
        </p:nvSpPr>
        <p:spPr>
          <a:xfrm>
            <a:off x="3412542" y="3547009"/>
            <a:ext cx="1748941" cy="524764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Ja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0" name="Abgerundetes Rechteck 9">
            <a:hlinkClick r:id="rId4" action="ppaction://hlinksldjump"/>
          </p:cNvPr>
          <p:cNvSpPr/>
          <p:nvPr/>
        </p:nvSpPr>
        <p:spPr>
          <a:xfrm>
            <a:off x="3412542" y="4198190"/>
            <a:ext cx="1748941" cy="524764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Nein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3" name="Abgerundetes Rechteck 12">
            <a:hlinkClick r:id="rId5" action="ppaction://hlinksldjump"/>
          </p:cNvPr>
          <p:cNvSpPr/>
          <p:nvPr/>
        </p:nvSpPr>
        <p:spPr>
          <a:xfrm>
            <a:off x="3412542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  <p:sp>
        <p:nvSpPr>
          <p:cNvPr id="8" name="Rechteck 7"/>
          <p:cNvSpPr/>
          <p:nvPr/>
        </p:nvSpPr>
        <p:spPr>
          <a:xfrm>
            <a:off x="6871026" y="2693592"/>
            <a:ext cx="2520000" cy="714498"/>
          </a:xfrm>
          <a:prstGeom prst="rect">
            <a:avLst/>
          </a:prstGeom>
          <a:solidFill>
            <a:srgbClr val="FFFFCC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00" i="1" dirty="0">
                <a:solidFill>
                  <a:schemeClr val="tx1"/>
                </a:solidFill>
              </a:rPr>
              <a:t>* </a:t>
            </a:r>
            <a:r>
              <a:rPr lang="de-DE" sz="900" i="1" dirty="0" smtClean="0">
                <a:solidFill>
                  <a:schemeClr val="tx1"/>
                </a:solidFill>
              </a:rPr>
              <a:t>i.d.R</a:t>
            </a:r>
            <a:r>
              <a:rPr lang="de-DE" sz="900" i="1" dirty="0">
                <a:solidFill>
                  <a:schemeClr val="tx1"/>
                </a:solidFill>
              </a:rPr>
              <a:t>. halbjähriges Praktikum im Anschluss an den Besuch der </a:t>
            </a:r>
            <a:r>
              <a:rPr lang="de-DE" sz="900" i="1" dirty="0" smtClean="0">
                <a:solidFill>
                  <a:schemeClr val="tx1"/>
                </a:solidFill>
              </a:rPr>
              <a:t>zweijährigen Höheren </a:t>
            </a:r>
            <a:r>
              <a:rPr lang="de-DE" sz="900" i="1" dirty="0">
                <a:solidFill>
                  <a:schemeClr val="tx1"/>
                </a:solidFill>
              </a:rPr>
              <a:t>Berufsfachschule oder in den Ferien.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535060" y="2493690"/>
            <a:ext cx="36004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de-DE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rgbClr val="FFFFCC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4893697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2"/>
          <a:srcRect l="10641"/>
          <a:stretch/>
        </p:blipFill>
        <p:spPr>
          <a:xfrm>
            <a:off x="1993131" y="981522"/>
            <a:ext cx="4752527" cy="4935111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>
          <a:xfrm>
            <a:off x="2569195" y="2384175"/>
            <a:ext cx="3024336" cy="2916000"/>
          </a:xfrm>
        </p:spPr>
        <p:txBody>
          <a:bodyPr/>
          <a:lstStyle/>
          <a:p>
            <a:r>
              <a:rPr lang="de-DE" sz="1400" b="1" dirty="0" smtClean="0">
                <a:latin typeface="+mn-lt"/>
              </a:rPr>
              <a:t>Ihre </a:t>
            </a:r>
            <a:r>
              <a:rPr lang="de-DE" sz="1400" b="1" dirty="0">
                <a:latin typeface="+mn-lt"/>
              </a:rPr>
              <a:t>Auswahl:</a:t>
            </a:r>
            <a:endParaRPr lang="de-DE" dirty="0">
              <a:latin typeface="+mn-lt"/>
            </a:endParaRPr>
          </a:p>
          <a:p>
            <a:endParaRPr lang="de-DE" dirty="0">
              <a:latin typeface="+mn-lt"/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 smtClean="0">
                <a:latin typeface="+mn-lt"/>
              </a:rPr>
              <a:t>Bildungsgang:</a:t>
            </a:r>
            <a:br>
              <a:rPr lang="de-DE" dirty="0" smtClean="0">
                <a:latin typeface="+mn-lt"/>
              </a:rPr>
            </a:br>
            <a:r>
              <a:rPr lang="de-DE" b="1" dirty="0" smtClean="0">
                <a:solidFill>
                  <a:schemeClr val="accent5"/>
                </a:solidFill>
              </a:rPr>
              <a:t>zweijährige</a:t>
            </a:r>
            <a:r>
              <a:rPr lang="de-DE" dirty="0" smtClean="0">
                <a:latin typeface="+mn-lt"/>
              </a:rPr>
              <a:t> </a:t>
            </a:r>
            <a:r>
              <a:rPr lang="de-DE" b="1" dirty="0" smtClean="0">
                <a:solidFill>
                  <a:schemeClr val="accent5"/>
                </a:solidFill>
              </a:rPr>
              <a:t>Höhere Berufsfachschule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b="1" dirty="0">
              <a:solidFill>
                <a:schemeClr val="accent5"/>
              </a:solidFill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 smtClean="0"/>
              <a:t>Schulischer </a:t>
            </a:r>
            <a:r>
              <a:rPr lang="de-DE" dirty="0"/>
              <a:t>Teil der Fachhochschulreife angestrebt oder </a:t>
            </a:r>
            <a:r>
              <a:rPr lang="de-DE" dirty="0" smtClean="0"/>
              <a:t>erworben: </a:t>
            </a:r>
            <a:r>
              <a:rPr lang="de-DE" b="1" dirty="0" smtClean="0">
                <a:solidFill>
                  <a:schemeClr val="accent4"/>
                </a:solidFill>
              </a:rPr>
              <a:t>Nein</a:t>
            </a:r>
            <a:endParaRPr lang="de-DE" b="1" dirty="0">
              <a:solidFill>
                <a:schemeClr val="accent6"/>
              </a:solidFill>
            </a:endParaRPr>
          </a:p>
          <a:p>
            <a:endParaRPr lang="de-DE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de-DE" sz="1400" b="1" dirty="0" smtClean="0"/>
              <a:t>Ihr Ergebnis</a:t>
            </a:r>
            <a:r>
              <a:rPr lang="de-DE" sz="1400" b="1" dirty="0"/>
              <a:t>:</a:t>
            </a:r>
          </a:p>
          <a:p>
            <a:endParaRPr lang="de-DE" sz="1100" b="1" dirty="0"/>
          </a:p>
          <a:p>
            <a:r>
              <a:rPr lang="de-DE" sz="1100" b="1" dirty="0">
                <a:solidFill>
                  <a:schemeClr val="accent4"/>
                </a:solidFill>
              </a:rPr>
              <a:t>Die Zulassung zur Deltaprüfung ist </a:t>
            </a:r>
            <a:r>
              <a:rPr lang="de-DE" sz="1100" b="1" u="sng" dirty="0" smtClean="0">
                <a:solidFill>
                  <a:schemeClr val="accent4"/>
                </a:solidFill>
              </a:rPr>
              <a:t>nicht möglich</a:t>
            </a:r>
            <a:r>
              <a:rPr lang="de-DE" sz="1100" b="1" dirty="0" smtClean="0">
                <a:solidFill>
                  <a:schemeClr val="accent4"/>
                </a:solidFill>
              </a:rPr>
              <a:t>.</a:t>
            </a:r>
            <a:endParaRPr lang="de-DE" sz="1100" b="1" dirty="0">
              <a:solidFill>
                <a:schemeClr val="accent4"/>
              </a:solidFill>
            </a:endParaRPr>
          </a:p>
          <a:p>
            <a:endParaRPr lang="de-DE" sz="1100" dirty="0"/>
          </a:p>
          <a:p>
            <a:r>
              <a:rPr lang="de-DE" sz="1100" dirty="0" smtClean="0">
                <a:latin typeface="+mj-lt"/>
              </a:rPr>
              <a:t>Zur </a:t>
            </a:r>
            <a:r>
              <a:rPr lang="de-DE" sz="1100" dirty="0">
                <a:latin typeface="+mj-lt"/>
              </a:rPr>
              <a:t>Deltaprüfung wird zugelassen, wer eine </a:t>
            </a:r>
            <a:r>
              <a:rPr lang="de-DE" sz="1100" b="1" dirty="0">
                <a:latin typeface="+mj-lt"/>
              </a:rPr>
              <a:t>fachgebundene Hochschulreife</a:t>
            </a:r>
            <a:r>
              <a:rPr lang="de-DE" sz="1100" dirty="0">
                <a:latin typeface="+mj-lt"/>
              </a:rPr>
              <a:t> oder die </a:t>
            </a:r>
            <a:r>
              <a:rPr lang="de-DE" sz="1100" b="1" dirty="0">
                <a:latin typeface="+mj-lt"/>
              </a:rPr>
              <a:t>Fachhochschulreife</a:t>
            </a:r>
            <a:r>
              <a:rPr lang="de-DE" sz="1100" dirty="0">
                <a:latin typeface="+mj-lt"/>
              </a:rPr>
              <a:t> besitzt oder erwerben wird und die Aufnahme eines Studiums in einem Bachelorstudiengang anstrebt, zu dem die erworbene Hochschulreife nicht berechtigt.</a:t>
            </a:r>
          </a:p>
        </p:txBody>
      </p:sp>
      <p:sp>
        <p:nvSpPr>
          <p:cNvPr id="6" name="Pfeil nach rechts 5"/>
          <p:cNvSpPr/>
          <p:nvPr/>
        </p:nvSpPr>
        <p:spPr>
          <a:xfrm>
            <a:off x="5665539" y="3092254"/>
            <a:ext cx="864096" cy="67508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hlinkClick r:id="rId3" action="ppaction://hlinksldjump"/>
          </p:cNvPr>
          <p:cNvSpPr/>
          <p:nvPr/>
        </p:nvSpPr>
        <p:spPr>
          <a:xfrm>
            <a:off x="3206723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33331273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2"/>
          <a:srcRect l="10641"/>
          <a:stretch/>
        </p:blipFill>
        <p:spPr>
          <a:xfrm>
            <a:off x="1993131" y="981522"/>
            <a:ext cx="4752527" cy="4935111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sz="1400" b="1" dirty="0" smtClean="0">
                <a:latin typeface="+mn-lt"/>
              </a:rPr>
              <a:t>Ihre </a:t>
            </a:r>
            <a:r>
              <a:rPr lang="de-DE" sz="1400" b="1" dirty="0">
                <a:latin typeface="+mn-lt"/>
              </a:rPr>
              <a:t>Auswahl:</a:t>
            </a:r>
            <a:endParaRPr lang="de-DE" dirty="0">
              <a:latin typeface="+mn-lt"/>
            </a:endParaRPr>
          </a:p>
          <a:p>
            <a:endParaRPr lang="de-DE" dirty="0">
              <a:latin typeface="+mn-lt"/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 smtClean="0">
                <a:latin typeface="+mn-lt"/>
              </a:rPr>
              <a:t>Bildungsgang:</a:t>
            </a:r>
            <a:br>
              <a:rPr lang="de-DE" dirty="0" smtClean="0">
                <a:latin typeface="+mn-lt"/>
              </a:rPr>
            </a:br>
            <a:r>
              <a:rPr lang="de-DE" b="1" dirty="0" smtClean="0">
                <a:solidFill>
                  <a:schemeClr val="accent5"/>
                </a:solidFill>
              </a:rPr>
              <a:t>zweijährige</a:t>
            </a:r>
            <a:r>
              <a:rPr lang="de-DE" dirty="0" smtClean="0">
                <a:latin typeface="+mn-lt"/>
              </a:rPr>
              <a:t> </a:t>
            </a:r>
            <a:r>
              <a:rPr lang="de-DE" b="1" dirty="0" smtClean="0">
                <a:solidFill>
                  <a:schemeClr val="accent5"/>
                </a:solidFill>
              </a:rPr>
              <a:t>Höhere Berufsfachschule</a:t>
            </a:r>
            <a:r>
              <a:rPr lang="de-DE" b="1" dirty="0" smtClean="0">
                <a:solidFill>
                  <a:schemeClr val="accent5"/>
                </a:solidFill>
                <a:latin typeface="+mn-lt"/>
              </a:rPr>
              <a:t> 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b="1" dirty="0">
              <a:solidFill>
                <a:schemeClr val="accent5"/>
              </a:solidFill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 smtClean="0"/>
              <a:t>Schulischer </a:t>
            </a:r>
            <a:r>
              <a:rPr lang="de-DE" dirty="0"/>
              <a:t>Teil der Fachhochschulreife angestrebt oder </a:t>
            </a:r>
            <a:r>
              <a:rPr lang="de-DE" dirty="0" smtClean="0"/>
              <a:t>erworben: </a:t>
            </a:r>
            <a:r>
              <a:rPr lang="de-DE" b="1" dirty="0" smtClean="0">
                <a:solidFill>
                  <a:schemeClr val="accent6"/>
                </a:solidFill>
              </a:rPr>
              <a:t>Ja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b="1" dirty="0" smtClean="0">
              <a:solidFill>
                <a:schemeClr val="accent6"/>
              </a:solidFill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 smtClean="0"/>
              <a:t>Praktischer </a:t>
            </a:r>
            <a:r>
              <a:rPr lang="de-DE" dirty="0"/>
              <a:t>Teil der Fachhochschulreife angestrebt oder </a:t>
            </a:r>
            <a:r>
              <a:rPr lang="de-DE" dirty="0" smtClean="0"/>
              <a:t>erworben: </a:t>
            </a:r>
            <a:r>
              <a:rPr lang="de-DE" b="1" dirty="0">
                <a:solidFill>
                  <a:schemeClr val="accent4"/>
                </a:solidFill>
              </a:rPr>
              <a:t>Nein</a:t>
            </a:r>
          </a:p>
          <a:p>
            <a:endParaRPr lang="de-DE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de-DE" sz="1400" b="1" dirty="0" smtClean="0"/>
              <a:t>Ihr Ergebnis</a:t>
            </a:r>
            <a:r>
              <a:rPr lang="de-DE" sz="1400" b="1" dirty="0"/>
              <a:t>:</a:t>
            </a:r>
          </a:p>
          <a:p>
            <a:endParaRPr lang="de-DE" sz="1100" b="1" dirty="0"/>
          </a:p>
          <a:p>
            <a:r>
              <a:rPr lang="de-DE" sz="1100" b="1" dirty="0">
                <a:solidFill>
                  <a:schemeClr val="accent4"/>
                </a:solidFill>
              </a:rPr>
              <a:t>Die Zulassung zur Deltaprüfung ist </a:t>
            </a:r>
            <a:r>
              <a:rPr lang="de-DE" sz="1100" b="1" u="sng" dirty="0" smtClean="0">
                <a:solidFill>
                  <a:schemeClr val="accent4"/>
                </a:solidFill>
              </a:rPr>
              <a:t>nicht möglich</a:t>
            </a:r>
            <a:r>
              <a:rPr lang="de-DE" sz="1100" b="1" dirty="0" smtClean="0">
                <a:solidFill>
                  <a:schemeClr val="accent4"/>
                </a:solidFill>
              </a:rPr>
              <a:t>.</a:t>
            </a:r>
            <a:endParaRPr lang="de-DE" sz="1100" b="1" dirty="0">
              <a:solidFill>
                <a:schemeClr val="accent4"/>
              </a:solidFill>
            </a:endParaRPr>
          </a:p>
          <a:p>
            <a:endParaRPr lang="de-DE" sz="1100" dirty="0"/>
          </a:p>
          <a:p>
            <a:r>
              <a:rPr lang="de-DE" sz="1100" dirty="0" smtClean="0">
                <a:latin typeface="+mj-lt"/>
              </a:rPr>
              <a:t>Die </a:t>
            </a:r>
            <a:r>
              <a:rPr lang="de-DE" sz="1100" dirty="0">
                <a:latin typeface="+mj-lt"/>
              </a:rPr>
              <a:t>Fachhochschulreife besteht </a:t>
            </a:r>
            <a:r>
              <a:rPr lang="de-DE" sz="1100" dirty="0" smtClean="0">
                <a:latin typeface="+mj-lt"/>
              </a:rPr>
              <a:t>immer </a:t>
            </a:r>
            <a:r>
              <a:rPr lang="de-DE" sz="1100" dirty="0">
                <a:latin typeface="+mj-lt"/>
              </a:rPr>
              <a:t>aus einem </a:t>
            </a:r>
            <a:r>
              <a:rPr lang="de-DE" sz="1100" b="1" dirty="0">
                <a:latin typeface="+mj-lt"/>
              </a:rPr>
              <a:t>schulischen Teil </a:t>
            </a:r>
            <a:r>
              <a:rPr lang="de-DE" sz="1100" dirty="0">
                <a:latin typeface="+mj-lt"/>
              </a:rPr>
              <a:t>und einem </a:t>
            </a:r>
            <a:r>
              <a:rPr lang="de-DE" sz="1100" b="1" dirty="0" smtClean="0">
                <a:latin typeface="+mj-lt"/>
              </a:rPr>
              <a:t>praktischen Teil</a:t>
            </a:r>
            <a:r>
              <a:rPr lang="de-DE" sz="1100" dirty="0" smtClean="0">
                <a:latin typeface="+mj-lt"/>
              </a:rPr>
              <a:t>.</a:t>
            </a:r>
          </a:p>
          <a:p>
            <a:endParaRPr lang="de-DE" sz="1100" dirty="0">
              <a:latin typeface="+mj-lt"/>
            </a:endParaRPr>
          </a:p>
          <a:p>
            <a:r>
              <a:rPr lang="de-DE" sz="1100" dirty="0" smtClean="0">
                <a:latin typeface="+mj-lt"/>
              </a:rPr>
              <a:t>Um </a:t>
            </a:r>
            <a:r>
              <a:rPr lang="de-DE" sz="1100" dirty="0">
                <a:latin typeface="+mj-lt"/>
              </a:rPr>
              <a:t>zur Deltaprüfung zugelassen werden zu können, müssen Sie nachweisen, dass Sie sowohl den </a:t>
            </a:r>
            <a:r>
              <a:rPr lang="de-DE" sz="1100" b="1" dirty="0">
                <a:latin typeface="+mj-lt"/>
              </a:rPr>
              <a:t>schulischen</a:t>
            </a:r>
            <a:r>
              <a:rPr lang="de-DE" sz="1100" dirty="0">
                <a:latin typeface="+mj-lt"/>
              </a:rPr>
              <a:t>, als auch den </a:t>
            </a:r>
            <a:r>
              <a:rPr lang="de-DE" sz="1100" b="1" dirty="0">
                <a:latin typeface="+mj-lt"/>
              </a:rPr>
              <a:t>berufsbezogenen Teil </a:t>
            </a:r>
            <a:r>
              <a:rPr lang="de-DE" sz="1100" dirty="0">
                <a:latin typeface="+mj-lt"/>
              </a:rPr>
              <a:t>der Fachhochschulreife bereits absolviert haben, gerade absolvieren oder absolvieren </a:t>
            </a:r>
            <a:r>
              <a:rPr lang="de-DE" sz="1100" dirty="0" smtClean="0">
                <a:latin typeface="+mj-lt"/>
              </a:rPr>
              <a:t>werden.</a:t>
            </a:r>
          </a:p>
        </p:txBody>
      </p:sp>
      <p:sp>
        <p:nvSpPr>
          <p:cNvPr id="6" name="Pfeil nach rechts 5"/>
          <p:cNvSpPr/>
          <p:nvPr/>
        </p:nvSpPr>
        <p:spPr>
          <a:xfrm>
            <a:off x="5665539" y="3092254"/>
            <a:ext cx="864096" cy="67508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hlinkClick r:id="rId3" action="ppaction://hlinksldjump"/>
          </p:cNvPr>
          <p:cNvSpPr/>
          <p:nvPr/>
        </p:nvSpPr>
        <p:spPr>
          <a:xfrm>
            <a:off x="3206723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19626374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2"/>
          <a:srcRect l="10641"/>
          <a:stretch/>
        </p:blipFill>
        <p:spPr>
          <a:xfrm>
            <a:off x="1993131" y="981522"/>
            <a:ext cx="4752527" cy="4935111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sz="1400" b="1" dirty="0" smtClean="0"/>
              <a:t>Ihre </a:t>
            </a:r>
            <a:r>
              <a:rPr lang="de-DE" sz="1400" b="1" dirty="0"/>
              <a:t>Auswahl:</a:t>
            </a:r>
            <a:endParaRPr lang="de-DE" dirty="0"/>
          </a:p>
          <a:p>
            <a:endParaRPr lang="de-DE" dirty="0"/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 smtClean="0"/>
              <a:t>Bildungsgang:</a:t>
            </a:r>
            <a:br>
              <a:rPr lang="de-DE" dirty="0" smtClean="0"/>
            </a:br>
            <a:r>
              <a:rPr lang="de-DE" b="1" dirty="0">
                <a:solidFill>
                  <a:schemeClr val="accent5"/>
                </a:solidFill>
              </a:rPr>
              <a:t>zweijährige</a:t>
            </a:r>
            <a:r>
              <a:rPr lang="de-DE" dirty="0" smtClean="0"/>
              <a:t> </a:t>
            </a:r>
            <a:r>
              <a:rPr lang="de-DE" b="1" dirty="0" smtClean="0">
                <a:solidFill>
                  <a:schemeClr val="accent5"/>
                </a:solidFill>
              </a:rPr>
              <a:t>Höhere Berufsfachschule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b="1" dirty="0">
              <a:solidFill>
                <a:schemeClr val="accent5"/>
              </a:solidFill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 smtClean="0"/>
              <a:t>Schulischer </a:t>
            </a:r>
            <a:r>
              <a:rPr lang="de-DE" dirty="0"/>
              <a:t>Teil der Fachhochschulreife erworben oder angestrebt? </a:t>
            </a:r>
            <a:r>
              <a:rPr lang="de-DE" b="1" dirty="0">
                <a:solidFill>
                  <a:schemeClr val="accent6"/>
                </a:solidFill>
              </a:rPr>
              <a:t>Ja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b="1" dirty="0">
              <a:solidFill>
                <a:schemeClr val="accent6"/>
              </a:solidFill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Praktischer Teil der Fachhochschulreife erworben oder angestrebt? </a:t>
            </a:r>
            <a:r>
              <a:rPr lang="de-DE" b="1" dirty="0" smtClean="0">
                <a:solidFill>
                  <a:schemeClr val="accent6"/>
                </a:solidFill>
              </a:rPr>
              <a:t>Ja</a:t>
            </a:r>
            <a:endParaRPr lang="de-DE" b="1" dirty="0">
              <a:solidFill>
                <a:schemeClr val="accent6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7"/>
          </p:nvPr>
        </p:nvSpPr>
        <p:spPr>
          <a:xfrm>
            <a:off x="6601643" y="2384174"/>
            <a:ext cx="3024000" cy="3061843"/>
          </a:xfrm>
        </p:spPr>
        <p:txBody>
          <a:bodyPr/>
          <a:lstStyle/>
          <a:p>
            <a:r>
              <a:rPr lang="de-DE" sz="1400" b="1" dirty="0" smtClean="0"/>
              <a:t>Ihr Ergebnis</a:t>
            </a:r>
            <a:r>
              <a:rPr lang="de-DE" sz="1400" b="1" dirty="0"/>
              <a:t>:</a:t>
            </a:r>
          </a:p>
          <a:p>
            <a:endParaRPr lang="de-DE" sz="1100" b="1" dirty="0"/>
          </a:p>
          <a:p>
            <a:r>
              <a:rPr lang="de-DE" sz="1100" b="1" dirty="0">
                <a:solidFill>
                  <a:schemeClr val="accent6"/>
                </a:solidFill>
              </a:rPr>
              <a:t>Die Zulassung zur Deltaprüfung ist </a:t>
            </a:r>
            <a:r>
              <a:rPr lang="de-DE" sz="1100" b="1" u="sng" dirty="0" smtClean="0">
                <a:solidFill>
                  <a:schemeClr val="accent6"/>
                </a:solidFill>
              </a:rPr>
              <a:t>möglich</a:t>
            </a:r>
            <a:r>
              <a:rPr lang="de-DE" sz="1100" b="1" dirty="0" smtClean="0">
                <a:solidFill>
                  <a:schemeClr val="accent6"/>
                </a:solidFill>
              </a:rPr>
              <a:t>.</a:t>
            </a:r>
            <a:r>
              <a:rPr lang="de-DE" sz="1100" dirty="0"/>
              <a:t/>
            </a:r>
            <a:br>
              <a:rPr lang="de-DE" sz="1100" dirty="0"/>
            </a:br>
            <a:r>
              <a:rPr lang="de-DE" sz="1100" dirty="0"/>
              <a:t/>
            </a:r>
            <a:br>
              <a:rPr lang="de-DE" sz="1100" dirty="0"/>
            </a:br>
            <a:r>
              <a:rPr lang="de-DE" sz="1100" dirty="0" smtClean="0"/>
              <a:t>Fügen Sie hierzu Ihrem </a:t>
            </a:r>
            <a:r>
              <a:rPr lang="de-DE" sz="1100" dirty="0"/>
              <a:t>Antrag auf Zulassung zur Deltaprüfung </a:t>
            </a:r>
            <a:r>
              <a:rPr lang="de-DE" sz="1100" dirty="0" smtClean="0"/>
              <a:t>den jeweils aktuellsten </a:t>
            </a:r>
            <a:r>
              <a:rPr lang="de-DE" sz="1100" dirty="0"/>
              <a:t>Nachweis</a:t>
            </a:r>
            <a:r>
              <a:rPr lang="de-DE" sz="1100" b="1" dirty="0"/>
              <a:t> </a:t>
            </a:r>
            <a:r>
              <a:rPr lang="de-DE" sz="1100" dirty="0" smtClean="0"/>
              <a:t>über den angestrebten oder erworbenen </a:t>
            </a:r>
            <a:r>
              <a:rPr lang="de-DE" sz="1100" b="1" dirty="0" smtClean="0"/>
              <a:t>schulischen </a:t>
            </a:r>
            <a:r>
              <a:rPr lang="de-DE" sz="1100" b="1" dirty="0"/>
              <a:t>Teil der Fachhochschulreife</a:t>
            </a:r>
            <a:r>
              <a:rPr lang="de-DE" sz="1100" dirty="0"/>
              <a:t> </a:t>
            </a:r>
            <a:r>
              <a:rPr lang="de-DE" sz="1100" dirty="0" smtClean="0"/>
              <a:t>(z.B. Bescheinigung über den Erwerb des </a:t>
            </a:r>
            <a:r>
              <a:rPr lang="de-DE" sz="1100" dirty="0"/>
              <a:t>schulischen </a:t>
            </a:r>
            <a:r>
              <a:rPr lang="de-DE" sz="1100" dirty="0" smtClean="0"/>
              <a:t>Teils, Schulbescheinigung) </a:t>
            </a:r>
            <a:r>
              <a:rPr lang="de-DE" sz="1100" b="1" u="sng" dirty="0" smtClean="0"/>
              <a:t>und</a:t>
            </a:r>
            <a:r>
              <a:rPr lang="de-DE" sz="1100" dirty="0" smtClean="0"/>
              <a:t> den </a:t>
            </a:r>
            <a:r>
              <a:rPr lang="de-DE" sz="1100" b="1" dirty="0" smtClean="0"/>
              <a:t>praktischen </a:t>
            </a:r>
            <a:r>
              <a:rPr lang="de-DE" sz="1100" b="1" dirty="0"/>
              <a:t>Teil der Fachhochschulreife </a:t>
            </a:r>
            <a:r>
              <a:rPr lang="de-DE" sz="1100" dirty="0" smtClean="0"/>
              <a:t>(z.B. Ausbildungszeugnis, </a:t>
            </a:r>
            <a:r>
              <a:rPr lang="de-DE" sz="1100" dirty="0" err="1" smtClean="0"/>
              <a:t>Praktikumsbescheini-gung</a:t>
            </a:r>
            <a:r>
              <a:rPr lang="de-DE" sz="1100" dirty="0" smtClean="0"/>
              <a:t>, Praktikumsvertrag über </a:t>
            </a:r>
            <a:r>
              <a:rPr lang="de-DE" sz="1100" b="1" u="sng" dirty="0" smtClean="0"/>
              <a:t>alle</a:t>
            </a:r>
            <a:r>
              <a:rPr lang="de-DE" sz="1100" dirty="0" smtClean="0"/>
              <a:t> geforderten Praktikumswochen) bei, oder das </a:t>
            </a:r>
            <a:r>
              <a:rPr lang="de-DE" sz="1100" b="1" dirty="0" smtClean="0"/>
              <a:t>Zeugnis der Fachhochschulreife</a:t>
            </a:r>
            <a:r>
              <a:rPr lang="de-DE" sz="1100" dirty="0" smtClean="0"/>
              <a:t>, das den Erwerb beider Teile bescheinigt.</a:t>
            </a:r>
            <a:endParaRPr lang="de-DE" sz="1100" dirty="0"/>
          </a:p>
        </p:txBody>
      </p:sp>
      <p:sp>
        <p:nvSpPr>
          <p:cNvPr id="6" name="Pfeil nach rechts 5"/>
          <p:cNvSpPr/>
          <p:nvPr/>
        </p:nvSpPr>
        <p:spPr>
          <a:xfrm>
            <a:off x="5665539" y="3092254"/>
            <a:ext cx="864096" cy="675080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hlinkClick r:id="rId3" action="ppaction://hlinksldjump"/>
          </p:cNvPr>
          <p:cNvSpPr/>
          <p:nvPr/>
        </p:nvSpPr>
        <p:spPr>
          <a:xfrm>
            <a:off x="3206723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25385411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387" y="981522"/>
            <a:ext cx="4945295" cy="4935111"/>
          </a:xfrm>
          <a:prstGeom prst="rect">
            <a:avLst/>
          </a:prstGeom>
        </p:spPr>
      </p:pic>
      <p:sp>
        <p:nvSpPr>
          <p:cNvPr id="7" name="Abgerundetes Rechteck 6">
            <a:hlinkClick r:id="rId3" action="ppaction://hlinksldjump"/>
          </p:cNvPr>
          <p:cNvSpPr/>
          <p:nvPr/>
        </p:nvSpPr>
        <p:spPr>
          <a:xfrm>
            <a:off x="3506906" y="2619660"/>
            <a:ext cx="1748941" cy="524764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Gymnasiale </a:t>
            </a:r>
            <a:r>
              <a:rPr lang="de-DE" sz="1100" dirty="0">
                <a:cs typeface="Times New Roman" panose="02020603050405020304" pitchFamily="18" charset="0"/>
              </a:rPr>
              <a:t>O</a:t>
            </a:r>
            <a:r>
              <a:rPr lang="de-DE" sz="1100" dirty="0" smtClean="0">
                <a:cs typeface="Times New Roman" panose="02020603050405020304" pitchFamily="18" charset="0"/>
              </a:rPr>
              <a:t>berstufe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0" name="Abgerundetes Rechteck 9">
            <a:hlinkClick r:id="rId4" action="ppaction://hlinksldjump"/>
          </p:cNvPr>
          <p:cNvSpPr/>
          <p:nvPr/>
        </p:nvSpPr>
        <p:spPr>
          <a:xfrm>
            <a:off x="3508513" y="3270841"/>
            <a:ext cx="1748941" cy="524764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Waldorfschule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1" name="Abgerundetes Rechteck 10">
            <a:hlinkClick r:id="rId5" action="ppaction://hlinksldjump"/>
          </p:cNvPr>
          <p:cNvSpPr/>
          <p:nvPr/>
        </p:nvSpPr>
        <p:spPr>
          <a:xfrm>
            <a:off x="3506904" y="3922419"/>
            <a:ext cx="1748941" cy="524764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2-jährige Höhere Berufsfachschule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4" name="Abgerundetes Rechteck 13">
            <a:hlinkClick r:id="rId6" action="ppaction://hlinksldjump"/>
          </p:cNvPr>
          <p:cNvSpPr/>
          <p:nvPr/>
        </p:nvSpPr>
        <p:spPr>
          <a:xfrm>
            <a:off x="3506905" y="4573600"/>
            <a:ext cx="1748941" cy="524764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Anderer Bildungsgang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9" name="Abgerundetes Rechteck 18">
            <a:hlinkClick r:id="rId7" action="ppaction://hlinksldjump"/>
          </p:cNvPr>
          <p:cNvSpPr/>
          <p:nvPr/>
        </p:nvSpPr>
        <p:spPr>
          <a:xfrm>
            <a:off x="3494755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  <p:sp>
        <p:nvSpPr>
          <p:cNvPr id="12" name="Rechteck 11"/>
          <p:cNvSpPr/>
          <p:nvPr/>
        </p:nvSpPr>
        <p:spPr>
          <a:xfrm>
            <a:off x="2641203" y="1483624"/>
            <a:ext cx="3569480" cy="9242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Frage 1:</a:t>
            </a: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Welchen </a:t>
            </a:r>
            <a:r>
              <a:rPr lang="de-DE" sz="1400" b="1" u="sng" dirty="0" smtClean="0">
                <a:solidFill>
                  <a:schemeClr val="tx1"/>
                </a:solidFill>
              </a:rPr>
              <a:t>Bildungsgang</a:t>
            </a:r>
            <a:r>
              <a:rPr lang="de-DE" sz="1400" b="1" dirty="0" smtClean="0">
                <a:solidFill>
                  <a:schemeClr val="tx1"/>
                </a:solidFill>
              </a:rPr>
              <a:t> besuchen Sie oder haben Sie besucht?</a:t>
            </a:r>
            <a:endParaRPr lang="de-DE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6323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2"/>
          <a:srcRect l="10641"/>
          <a:stretch/>
        </p:blipFill>
        <p:spPr>
          <a:xfrm>
            <a:off x="1993131" y="981522"/>
            <a:ext cx="4752527" cy="4935111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sz="1400" b="1" dirty="0" smtClean="0">
                <a:latin typeface="+mn-lt"/>
              </a:rPr>
              <a:t>Ihre </a:t>
            </a:r>
            <a:r>
              <a:rPr lang="de-DE" sz="1400" b="1" dirty="0">
                <a:latin typeface="+mn-lt"/>
              </a:rPr>
              <a:t>Auswahl:</a:t>
            </a:r>
            <a:endParaRPr lang="de-DE" dirty="0">
              <a:latin typeface="+mn-lt"/>
            </a:endParaRPr>
          </a:p>
          <a:p>
            <a:endParaRPr lang="de-DE" dirty="0">
              <a:latin typeface="+mn-lt"/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>
                <a:latin typeface="+mn-lt"/>
              </a:rPr>
              <a:t>Bildungsgang: </a:t>
            </a:r>
            <a:r>
              <a:rPr lang="de-DE" b="1" dirty="0" smtClean="0">
                <a:solidFill>
                  <a:schemeClr val="accent5"/>
                </a:solidFill>
                <a:latin typeface="+mn-lt"/>
              </a:rPr>
              <a:t>Anderer Bildungsgang</a:t>
            </a:r>
            <a:endParaRPr lang="de-DE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7"/>
          </p:nvPr>
        </p:nvSpPr>
        <p:spPr>
          <a:xfrm>
            <a:off x="6601643" y="2384174"/>
            <a:ext cx="3024000" cy="2989835"/>
          </a:xfrm>
        </p:spPr>
        <p:txBody>
          <a:bodyPr/>
          <a:lstStyle/>
          <a:p>
            <a:r>
              <a:rPr lang="de-DE" sz="1200" b="1" dirty="0" smtClean="0"/>
              <a:t>Ihr Ergebnis</a:t>
            </a:r>
            <a:r>
              <a:rPr lang="de-DE" sz="1200" b="1" dirty="0"/>
              <a:t>:</a:t>
            </a:r>
          </a:p>
          <a:p>
            <a:endParaRPr lang="de-DE" sz="1100" b="1" dirty="0"/>
          </a:p>
          <a:p>
            <a:r>
              <a:rPr lang="de-DE" sz="1100" dirty="0"/>
              <a:t>Wenn Sie sich unsicher sind und Rückfragen zur Deltaprüfung bei dem von Ihnen besuchten Bildungsgang (Notwendigkeit, erforderliche Nachweise etc.) haben, </a:t>
            </a:r>
            <a:r>
              <a:rPr lang="de-DE" sz="1100" b="1" dirty="0">
                <a:solidFill>
                  <a:schemeClr val="accent5"/>
                </a:solidFill>
              </a:rPr>
              <a:t>wenden Sie sich gerne per E-Mail oder Telefon an das ZHL Testzentrum der DHBW</a:t>
            </a:r>
            <a:r>
              <a:rPr lang="de-DE" sz="1100" dirty="0"/>
              <a:t>.</a:t>
            </a:r>
          </a:p>
          <a:p>
            <a:endParaRPr lang="de-DE" sz="1100" dirty="0"/>
          </a:p>
          <a:p>
            <a:r>
              <a:rPr lang="de-DE" sz="1100" dirty="0" smtClean="0"/>
              <a:t>Der vorliegende Selbsttest richtet sich im Moment ausschließlich an diejenigen, die als Bildungsgang ein Gymnasium, eine Waldorfschule oder eine Höhere Berufsfach-schule besuchen, da die Erläuterungen zum schulischen Teil und praktischen bzw. berufsbezogenen Teil der Fachhochschulreife v.a. für diese relevant sind.</a:t>
            </a:r>
          </a:p>
          <a:p>
            <a:endParaRPr lang="de-DE" sz="1100" dirty="0" smtClean="0"/>
          </a:p>
        </p:txBody>
      </p:sp>
      <p:sp>
        <p:nvSpPr>
          <p:cNvPr id="6" name="Pfeil nach rechts 5"/>
          <p:cNvSpPr/>
          <p:nvPr/>
        </p:nvSpPr>
        <p:spPr>
          <a:xfrm>
            <a:off x="5665539" y="3092254"/>
            <a:ext cx="864096" cy="675080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hlinkClick r:id="rId3" action="ppaction://hlinksldjump"/>
          </p:cNvPr>
          <p:cNvSpPr/>
          <p:nvPr/>
        </p:nvSpPr>
        <p:spPr>
          <a:xfrm>
            <a:off x="3206723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19219794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131" y="981522"/>
            <a:ext cx="5400600" cy="4912715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2442431" y="2150563"/>
            <a:ext cx="3569480" cy="1322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Frage 2:</a:t>
            </a:r>
          </a:p>
          <a:p>
            <a:pPr algn="ctr"/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Erwerben Sie in diesem Bildungsgang die </a:t>
            </a:r>
            <a:r>
              <a:rPr lang="de-DE" sz="1400" u="sng" dirty="0" smtClean="0">
                <a:solidFill>
                  <a:schemeClr val="tx1"/>
                </a:solidFill>
              </a:rPr>
              <a:t>Allgemeine Hochschulreife</a:t>
            </a:r>
            <a:r>
              <a:rPr lang="de-DE" sz="1400" dirty="0" smtClean="0">
                <a:solidFill>
                  <a:schemeClr val="tx1"/>
                </a:solidFill>
              </a:rPr>
              <a:t> (Abitur) oder haben diese bereits erworben?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>
            <a:hlinkClick r:id="rId3" action="ppaction://hlinksldjump"/>
          </p:cNvPr>
          <p:cNvSpPr/>
          <p:nvPr/>
        </p:nvSpPr>
        <p:spPr>
          <a:xfrm>
            <a:off x="3247951" y="3549990"/>
            <a:ext cx="1748941" cy="524764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Ja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0" name="Abgerundetes Rechteck 9">
            <a:hlinkClick r:id="rId4" action="ppaction://hlinksldjump"/>
          </p:cNvPr>
          <p:cNvSpPr/>
          <p:nvPr/>
        </p:nvSpPr>
        <p:spPr>
          <a:xfrm>
            <a:off x="3247951" y="4198190"/>
            <a:ext cx="1748941" cy="524764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Nein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3" name="Abgerundetes Rechteck 12">
            <a:hlinkClick r:id="rId5" action="ppaction://hlinksldjump"/>
          </p:cNvPr>
          <p:cNvSpPr/>
          <p:nvPr/>
        </p:nvSpPr>
        <p:spPr>
          <a:xfrm>
            <a:off x="3247950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14015810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997" y="981522"/>
            <a:ext cx="4874678" cy="4914852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2353171" y="2097646"/>
            <a:ext cx="3569480" cy="1322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Frage 3:</a:t>
            </a: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Erwerben Sie in diesem Bildungsgang den </a:t>
            </a:r>
            <a:r>
              <a:rPr lang="de-DE" sz="1400" u="sng" dirty="0" smtClean="0">
                <a:solidFill>
                  <a:schemeClr val="tx1"/>
                </a:solidFill>
              </a:rPr>
              <a:t>schulischen Teil der Fachhochschulreife</a:t>
            </a:r>
            <a:r>
              <a:rPr lang="de-DE" sz="1400" dirty="0" smtClean="0">
                <a:solidFill>
                  <a:schemeClr val="tx1"/>
                </a:solidFill>
              </a:rPr>
              <a:t> oder haben diesen bereits erworben?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>
            <a:hlinkClick r:id="rId3" action="ppaction://hlinksldjump"/>
          </p:cNvPr>
          <p:cNvSpPr/>
          <p:nvPr/>
        </p:nvSpPr>
        <p:spPr>
          <a:xfrm>
            <a:off x="3217267" y="3547009"/>
            <a:ext cx="1748941" cy="524764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Ja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0" name="Abgerundetes Rechteck 9">
            <a:hlinkClick r:id="rId4" action="ppaction://hlinksldjump"/>
          </p:cNvPr>
          <p:cNvSpPr/>
          <p:nvPr/>
        </p:nvSpPr>
        <p:spPr>
          <a:xfrm>
            <a:off x="3218874" y="4198190"/>
            <a:ext cx="1748941" cy="524764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Nein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3" name="Abgerundetes Rechteck 12">
            <a:hlinkClick r:id="rId5" action="ppaction://hlinksldjump"/>
          </p:cNvPr>
          <p:cNvSpPr/>
          <p:nvPr/>
        </p:nvSpPr>
        <p:spPr>
          <a:xfrm>
            <a:off x="3206723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30325327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2"/>
          <a:srcRect l="15873" t="5856" r="1587"/>
          <a:stretch/>
        </p:blipFill>
        <p:spPr>
          <a:xfrm>
            <a:off x="1993131" y="981522"/>
            <a:ext cx="4877895" cy="4918673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2353171" y="2097646"/>
            <a:ext cx="3569480" cy="1322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Frage </a:t>
            </a:r>
            <a:r>
              <a:rPr lang="de-DE" sz="1400" b="1" dirty="0">
                <a:solidFill>
                  <a:schemeClr val="tx1"/>
                </a:solidFill>
              </a:rPr>
              <a:t>4</a:t>
            </a:r>
            <a:r>
              <a:rPr lang="de-DE" sz="14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Haben Sie bereits eine Zusage für den </a:t>
            </a:r>
            <a:r>
              <a:rPr lang="de-DE" sz="1400" u="sng" dirty="0" smtClean="0">
                <a:solidFill>
                  <a:schemeClr val="tx1"/>
                </a:solidFill>
              </a:rPr>
              <a:t>praktischen Teil der Fachhochschulreife</a:t>
            </a:r>
            <a:r>
              <a:rPr lang="de-DE" sz="1400" dirty="0" smtClean="0">
                <a:solidFill>
                  <a:schemeClr val="tx1"/>
                </a:solidFill>
              </a:rPr>
              <a:t>, absolvieren Sie diesen aktuell oder haben Sie ihn bereits absolviert?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>
            <a:hlinkClick r:id="rId3" action="ppaction://hlinksldjump"/>
          </p:cNvPr>
          <p:cNvSpPr/>
          <p:nvPr/>
        </p:nvSpPr>
        <p:spPr>
          <a:xfrm>
            <a:off x="3217267" y="3547009"/>
            <a:ext cx="1748941" cy="524764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Ja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0" name="Abgerundetes Rechteck 9">
            <a:hlinkClick r:id="rId4" action="ppaction://hlinksldjump"/>
          </p:cNvPr>
          <p:cNvSpPr/>
          <p:nvPr/>
        </p:nvSpPr>
        <p:spPr>
          <a:xfrm>
            <a:off x="3218874" y="4198190"/>
            <a:ext cx="1748941" cy="524764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cs typeface="Times New Roman" panose="02020603050405020304" pitchFamily="18" charset="0"/>
              </a:rPr>
              <a:t>Nein</a:t>
            </a:r>
            <a:endParaRPr lang="de-DE" sz="1100" dirty="0">
              <a:cs typeface="Times New Roman" panose="02020603050405020304" pitchFamily="18" charset="0"/>
            </a:endParaRPr>
          </a:p>
        </p:txBody>
      </p:sp>
      <p:sp>
        <p:nvSpPr>
          <p:cNvPr id="13" name="Abgerundetes Rechteck 12">
            <a:hlinkClick r:id="rId5" action="ppaction://hlinksldjump"/>
          </p:cNvPr>
          <p:cNvSpPr/>
          <p:nvPr/>
        </p:nvSpPr>
        <p:spPr>
          <a:xfrm>
            <a:off x="3206723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  <p:sp>
        <p:nvSpPr>
          <p:cNvPr id="8" name="Rechteck 7"/>
          <p:cNvSpPr/>
          <p:nvPr/>
        </p:nvSpPr>
        <p:spPr>
          <a:xfrm>
            <a:off x="6871026" y="2693592"/>
            <a:ext cx="2520000" cy="714498"/>
          </a:xfrm>
          <a:prstGeom prst="rect">
            <a:avLst/>
          </a:prstGeom>
          <a:solidFill>
            <a:srgbClr val="FFFFCC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00" i="1" dirty="0">
                <a:solidFill>
                  <a:schemeClr val="tx1"/>
                </a:solidFill>
              </a:rPr>
              <a:t>* i.d.R. bspw. </a:t>
            </a:r>
            <a:r>
              <a:rPr lang="de-DE" sz="900" i="1" dirty="0" smtClean="0">
                <a:solidFill>
                  <a:schemeClr val="tx1"/>
                </a:solidFill>
              </a:rPr>
              <a:t>einjähriges </a:t>
            </a:r>
            <a:r>
              <a:rPr lang="de-DE" sz="900" i="1" dirty="0">
                <a:solidFill>
                  <a:schemeClr val="tx1"/>
                </a:solidFill>
              </a:rPr>
              <a:t>Praktikum oder mindestens zweijährige Berufsausbildung im Anschluss an den Besuch </a:t>
            </a:r>
            <a:r>
              <a:rPr lang="de-DE" sz="900" i="1" dirty="0" smtClean="0">
                <a:solidFill>
                  <a:schemeClr val="tx1"/>
                </a:solidFill>
              </a:rPr>
              <a:t>der Gymnasialen Oberstufe.</a:t>
            </a:r>
            <a:endParaRPr lang="de-DE" sz="900" i="1" dirty="0">
              <a:solidFill>
                <a:schemeClr val="tx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535060" y="2493690"/>
            <a:ext cx="36004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de-DE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rgbClr val="FFFFCC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9308148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2"/>
          <a:srcRect l="10641"/>
          <a:stretch/>
        </p:blipFill>
        <p:spPr>
          <a:xfrm>
            <a:off x="1993131" y="981522"/>
            <a:ext cx="4752527" cy="4935111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sz="1400" b="1" dirty="0" smtClean="0">
                <a:latin typeface="+mn-lt"/>
              </a:rPr>
              <a:t>Ihre </a:t>
            </a:r>
            <a:r>
              <a:rPr lang="de-DE" sz="1400" b="1" dirty="0">
                <a:latin typeface="+mn-lt"/>
              </a:rPr>
              <a:t>Auswahl:</a:t>
            </a:r>
            <a:endParaRPr lang="de-DE" dirty="0">
              <a:latin typeface="+mn-lt"/>
            </a:endParaRPr>
          </a:p>
          <a:p>
            <a:endParaRPr lang="de-DE" dirty="0">
              <a:latin typeface="+mn-lt"/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>
                <a:latin typeface="+mn-lt"/>
              </a:rPr>
              <a:t>Bildungsgang: </a:t>
            </a:r>
            <a:r>
              <a:rPr lang="de-DE" b="1" dirty="0">
                <a:solidFill>
                  <a:schemeClr val="accent5"/>
                </a:solidFill>
                <a:latin typeface="+mn-lt"/>
              </a:rPr>
              <a:t>Gymnasiale Oberstufe</a:t>
            </a:r>
          </a:p>
          <a:p>
            <a:pPr marL="144000" indent="-144000">
              <a:buFont typeface="+mj-lt"/>
              <a:buAutoNum type="arabicPeriod"/>
            </a:pPr>
            <a:endParaRPr lang="de-DE" dirty="0">
              <a:latin typeface="+mn-lt"/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Allgemeine</a:t>
            </a:r>
            <a:r>
              <a:rPr lang="de-DE" dirty="0">
                <a:latin typeface="+mn-lt"/>
              </a:rPr>
              <a:t> Hochschulreife </a:t>
            </a:r>
            <a:r>
              <a:rPr lang="de-DE" dirty="0" smtClean="0">
                <a:latin typeface="+mn-lt"/>
              </a:rPr>
              <a:t>angestrebt oder erworben: </a:t>
            </a:r>
            <a:r>
              <a:rPr lang="de-DE" b="1" dirty="0" smtClean="0">
                <a:solidFill>
                  <a:schemeClr val="accent6"/>
                </a:solidFill>
                <a:latin typeface="+mn-lt"/>
              </a:rPr>
              <a:t>Ja</a:t>
            </a:r>
            <a:endParaRPr lang="de-DE" b="1" dirty="0">
              <a:solidFill>
                <a:schemeClr val="accent6"/>
              </a:solidFill>
              <a:latin typeface="+mn-lt"/>
            </a:endParaRPr>
          </a:p>
          <a:p>
            <a:endParaRPr lang="de-DE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de-DE" sz="1400" b="1" dirty="0" smtClean="0">
                <a:latin typeface="+mn-lt"/>
              </a:rPr>
              <a:t>Ihr Ergebnis</a:t>
            </a:r>
            <a:r>
              <a:rPr lang="de-DE" sz="1400" b="1" dirty="0">
                <a:latin typeface="+mn-lt"/>
              </a:rPr>
              <a:t>:</a:t>
            </a:r>
          </a:p>
          <a:p>
            <a:endParaRPr lang="de-DE" b="1" dirty="0">
              <a:latin typeface="+mn-lt"/>
            </a:endParaRPr>
          </a:p>
          <a:p>
            <a:r>
              <a:rPr lang="de-DE" sz="1100" b="1" dirty="0">
                <a:solidFill>
                  <a:schemeClr val="accent4"/>
                </a:solidFill>
                <a:latin typeface="+mn-lt"/>
              </a:rPr>
              <a:t>Die Zulassung zur Deltaprüfung ist </a:t>
            </a:r>
            <a:r>
              <a:rPr lang="de-DE" sz="1100" b="1" u="sng" dirty="0" smtClean="0">
                <a:solidFill>
                  <a:schemeClr val="accent4"/>
                </a:solidFill>
                <a:latin typeface="+mn-lt"/>
              </a:rPr>
              <a:t>nicht möglich</a:t>
            </a:r>
            <a:r>
              <a:rPr lang="de-DE" sz="1100" b="1" dirty="0" smtClean="0">
                <a:solidFill>
                  <a:schemeClr val="accent4"/>
                </a:solidFill>
                <a:latin typeface="+mn-lt"/>
              </a:rPr>
              <a:t> und </a:t>
            </a:r>
            <a:r>
              <a:rPr lang="de-DE" sz="1100" b="1" u="sng" dirty="0" smtClean="0">
                <a:solidFill>
                  <a:schemeClr val="accent4"/>
                </a:solidFill>
                <a:latin typeface="+mn-lt"/>
              </a:rPr>
              <a:t>nicht notwendig</a:t>
            </a:r>
            <a:r>
              <a:rPr lang="de-DE" sz="1100" b="1" dirty="0" smtClean="0">
                <a:solidFill>
                  <a:schemeClr val="accent4"/>
                </a:solidFill>
                <a:latin typeface="+mn-lt"/>
              </a:rPr>
              <a:t>.</a:t>
            </a:r>
            <a:endParaRPr lang="de-DE" sz="1100" b="1" dirty="0">
              <a:solidFill>
                <a:schemeClr val="accent4"/>
              </a:solidFill>
              <a:latin typeface="+mn-lt"/>
            </a:endParaRPr>
          </a:p>
          <a:p>
            <a:endParaRPr lang="de-DE" sz="1100" dirty="0">
              <a:latin typeface="+mn-lt"/>
            </a:endParaRPr>
          </a:p>
          <a:p>
            <a:r>
              <a:rPr lang="de-DE" sz="1100" dirty="0" smtClean="0">
                <a:latin typeface="+mn-lt"/>
              </a:rPr>
              <a:t>Die allgemeine </a:t>
            </a:r>
            <a:r>
              <a:rPr lang="de-DE" sz="1100" dirty="0">
                <a:latin typeface="+mn-lt"/>
              </a:rPr>
              <a:t>Hochschulreife berechtigt zu einem Studium aller Fachrichtungen an allen </a:t>
            </a:r>
            <a:r>
              <a:rPr lang="de-DE" sz="1100" dirty="0" smtClean="0">
                <a:latin typeface="+mn-lt"/>
              </a:rPr>
              <a:t>Hochschularten, einschließlich der DHBW. Eine Deltaprüfung ist mit diesem Abschluss nicht notwendig und nicht zulässig, denn sie richtet sich ausschließlich an Studieninteressierte mit Fachhochschulreife oder fachgebundener Hochschulreife.</a:t>
            </a:r>
          </a:p>
        </p:txBody>
      </p:sp>
      <p:sp>
        <p:nvSpPr>
          <p:cNvPr id="6" name="Pfeil nach rechts 5"/>
          <p:cNvSpPr/>
          <p:nvPr/>
        </p:nvSpPr>
        <p:spPr>
          <a:xfrm>
            <a:off x="5665539" y="3092254"/>
            <a:ext cx="864096" cy="67508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hlinkClick r:id="rId3" action="ppaction://hlinksldjump"/>
          </p:cNvPr>
          <p:cNvSpPr/>
          <p:nvPr/>
        </p:nvSpPr>
        <p:spPr>
          <a:xfrm>
            <a:off x="3206723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30966524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2"/>
          <a:srcRect l="10641"/>
          <a:stretch/>
        </p:blipFill>
        <p:spPr>
          <a:xfrm>
            <a:off x="1993131" y="981522"/>
            <a:ext cx="4752527" cy="4935111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sz="1400" b="1" dirty="0" smtClean="0">
                <a:latin typeface="+mn-lt"/>
              </a:rPr>
              <a:t>Ihre </a:t>
            </a:r>
            <a:r>
              <a:rPr lang="de-DE" sz="1400" b="1" dirty="0">
                <a:latin typeface="+mn-lt"/>
              </a:rPr>
              <a:t>Auswahl:</a:t>
            </a:r>
            <a:endParaRPr lang="de-DE" dirty="0">
              <a:latin typeface="+mn-lt"/>
            </a:endParaRPr>
          </a:p>
          <a:p>
            <a:endParaRPr lang="de-DE" dirty="0">
              <a:latin typeface="+mn-lt"/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>
                <a:latin typeface="+mn-lt"/>
              </a:rPr>
              <a:t>Bildungsgang: </a:t>
            </a:r>
            <a:r>
              <a:rPr lang="de-DE" b="1" dirty="0">
                <a:solidFill>
                  <a:schemeClr val="accent5"/>
                </a:solidFill>
                <a:latin typeface="+mn-lt"/>
              </a:rPr>
              <a:t>Gymnasiale Oberstufe</a:t>
            </a:r>
          </a:p>
          <a:p>
            <a:pPr marL="144000" indent="-144000">
              <a:buFont typeface="+mj-lt"/>
              <a:buAutoNum type="arabicPeriod"/>
            </a:pPr>
            <a:endParaRPr lang="de-DE" dirty="0">
              <a:latin typeface="+mn-lt"/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Allgemeine</a:t>
            </a:r>
            <a:r>
              <a:rPr lang="de-DE" dirty="0">
                <a:latin typeface="+mn-lt"/>
              </a:rPr>
              <a:t> Hochschulreife </a:t>
            </a:r>
            <a:r>
              <a:rPr lang="de-DE" dirty="0" smtClean="0">
                <a:latin typeface="+mn-lt"/>
              </a:rPr>
              <a:t>angestrebt oder erworben: </a:t>
            </a:r>
            <a:r>
              <a:rPr lang="de-DE" b="1" dirty="0" smtClean="0">
                <a:solidFill>
                  <a:schemeClr val="accent4"/>
                </a:solidFill>
              </a:rPr>
              <a:t>Nein</a:t>
            </a: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endParaRPr lang="de-DE" b="1" dirty="0">
              <a:solidFill>
                <a:schemeClr val="accent4"/>
              </a:solidFill>
            </a:endParaRPr>
          </a:p>
          <a:p>
            <a:pPr marL="144000" indent="-144000">
              <a:buClr>
                <a:schemeClr val="tx1"/>
              </a:buClr>
              <a:buFont typeface="+mj-lt"/>
              <a:buAutoNum type="arabicPeriod"/>
            </a:pPr>
            <a:r>
              <a:rPr lang="de-DE" dirty="0"/>
              <a:t>Schulischer Teil der Fachhochschulreife angestrebt oder </a:t>
            </a:r>
            <a:r>
              <a:rPr lang="de-DE" dirty="0" smtClean="0"/>
              <a:t>erworben: </a:t>
            </a:r>
            <a:r>
              <a:rPr lang="de-DE" b="1" dirty="0" smtClean="0">
                <a:solidFill>
                  <a:schemeClr val="accent4"/>
                </a:solidFill>
              </a:rPr>
              <a:t>Nein</a:t>
            </a:r>
            <a:endParaRPr lang="de-DE" b="1" dirty="0">
              <a:solidFill>
                <a:schemeClr val="accent6"/>
              </a:solidFill>
            </a:endParaRPr>
          </a:p>
          <a:p>
            <a:endParaRPr lang="de-DE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de-DE" sz="1400" b="1" dirty="0" smtClean="0">
                <a:latin typeface="+mn-lt"/>
              </a:rPr>
              <a:t>Ihr Ergebnis</a:t>
            </a:r>
            <a:r>
              <a:rPr lang="de-DE" sz="1400" b="1" dirty="0">
                <a:latin typeface="+mn-lt"/>
              </a:rPr>
              <a:t>:</a:t>
            </a:r>
          </a:p>
          <a:p>
            <a:endParaRPr lang="de-DE" b="1" dirty="0">
              <a:latin typeface="+mn-lt"/>
            </a:endParaRPr>
          </a:p>
          <a:p>
            <a:r>
              <a:rPr lang="de-DE" sz="1100" b="1" dirty="0">
                <a:solidFill>
                  <a:schemeClr val="accent4"/>
                </a:solidFill>
              </a:rPr>
              <a:t>Die Zulassung zur Deltaprüfung ist </a:t>
            </a:r>
            <a:r>
              <a:rPr lang="de-DE" sz="1100" b="1" u="sng" dirty="0" smtClean="0">
                <a:solidFill>
                  <a:schemeClr val="accent4"/>
                </a:solidFill>
              </a:rPr>
              <a:t>nicht möglich</a:t>
            </a:r>
            <a:r>
              <a:rPr lang="de-DE" sz="1100" b="1" dirty="0" smtClean="0">
                <a:solidFill>
                  <a:schemeClr val="accent4"/>
                </a:solidFill>
              </a:rPr>
              <a:t> und </a:t>
            </a:r>
            <a:r>
              <a:rPr lang="de-DE" sz="1100" b="1" u="sng" dirty="0" smtClean="0">
                <a:solidFill>
                  <a:schemeClr val="accent4"/>
                </a:solidFill>
              </a:rPr>
              <a:t>nicht notwendig</a:t>
            </a:r>
            <a:r>
              <a:rPr lang="de-DE" sz="1100" b="1" dirty="0" smtClean="0">
                <a:solidFill>
                  <a:schemeClr val="accent4"/>
                </a:solidFill>
              </a:rPr>
              <a:t>.</a:t>
            </a:r>
            <a:endParaRPr lang="de-DE" sz="1100" b="1" dirty="0">
              <a:solidFill>
                <a:schemeClr val="accent4"/>
              </a:solidFill>
            </a:endParaRPr>
          </a:p>
          <a:p>
            <a:endParaRPr lang="de-DE" sz="1100" dirty="0"/>
          </a:p>
          <a:p>
            <a:r>
              <a:rPr lang="de-DE" sz="1100" dirty="0" smtClean="0">
                <a:latin typeface="+mj-lt"/>
              </a:rPr>
              <a:t>Zur </a:t>
            </a:r>
            <a:r>
              <a:rPr lang="de-DE" sz="1100" dirty="0">
                <a:latin typeface="+mj-lt"/>
              </a:rPr>
              <a:t>Deltaprüfung wird zugelassen, wer eine </a:t>
            </a:r>
            <a:r>
              <a:rPr lang="de-DE" sz="1100" b="1" dirty="0">
                <a:latin typeface="+mj-lt"/>
              </a:rPr>
              <a:t>fachgebundene Hochschulreife</a:t>
            </a:r>
            <a:r>
              <a:rPr lang="de-DE" sz="1100" dirty="0">
                <a:latin typeface="+mj-lt"/>
              </a:rPr>
              <a:t> oder die </a:t>
            </a:r>
            <a:r>
              <a:rPr lang="de-DE" sz="1100" b="1" dirty="0">
                <a:latin typeface="+mj-lt"/>
              </a:rPr>
              <a:t>Fachhochschulreife</a:t>
            </a:r>
            <a:r>
              <a:rPr lang="de-DE" sz="1100" dirty="0">
                <a:latin typeface="+mj-lt"/>
              </a:rPr>
              <a:t> besitzt oder erwerben wird und die Aufnahme eines Studiums in einem Bachelorstudiengang anstrebt, zu dem die erworbene Hochschulreife nicht berechtigt.</a:t>
            </a:r>
          </a:p>
        </p:txBody>
      </p:sp>
      <p:sp>
        <p:nvSpPr>
          <p:cNvPr id="6" name="Pfeil nach rechts 5"/>
          <p:cNvSpPr/>
          <p:nvPr/>
        </p:nvSpPr>
        <p:spPr>
          <a:xfrm>
            <a:off x="5665539" y="3092254"/>
            <a:ext cx="864096" cy="67508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hlinkClick r:id="rId3" action="ppaction://hlinksldjump"/>
          </p:cNvPr>
          <p:cNvSpPr/>
          <p:nvPr/>
        </p:nvSpPr>
        <p:spPr>
          <a:xfrm>
            <a:off x="3206723" y="5292248"/>
            <a:ext cx="1748941" cy="288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2"/>
                </a:solidFill>
                <a:cs typeface="Times New Roman" panose="02020603050405020304" pitchFamily="18" charset="0"/>
              </a:rPr>
              <a:t>Zurück</a:t>
            </a:r>
          </a:p>
        </p:txBody>
      </p:sp>
    </p:spTree>
    <p:extLst>
      <p:ext uri="{BB962C8B-B14F-4D97-AF65-F5344CB8AC3E}">
        <p14:creationId xmlns:p14="http://schemas.microsoft.com/office/powerpoint/2010/main" val="6644465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ZHL allgemein">
  <a:themeElements>
    <a:clrScheme name="DHBW CAS">
      <a:dk1>
        <a:srgbClr val="3D4548"/>
      </a:dk1>
      <a:lt1>
        <a:sysClr val="window" lastClr="FFFFFF"/>
      </a:lt1>
      <a:dk2>
        <a:srgbClr val="5C6971"/>
      </a:dk2>
      <a:lt2>
        <a:srgbClr val="E2001A"/>
      </a:lt2>
      <a:accent1>
        <a:srgbClr val="9C9FA1"/>
      </a:accent1>
      <a:accent2>
        <a:srgbClr val="E3E8EA"/>
      </a:accent2>
      <a:accent3>
        <a:srgbClr val="E2001A"/>
      </a:accent3>
      <a:accent4>
        <a:srgbClr val="9B1336"/>
      </a:accent4>
      <a:accent5>
        <a:srgbClr val="003B67"/>
      </a:accent5>
      <a:accent6>
        <a:srgbClr val="4692AC"/>
      </a:accent6>
      <a:hlink>
        <a:srgbClr val="3D4548"/>
      </a:hlink>
      <a:folHlink>
        <a:srgbClr val="3D4548"/>
      </a:folHlink>
    </a:clrScheme>
    <a:fontScheme name="DHB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11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ZHL_Master-2-16zu9.potx" id="{B1358FBC-F39F-4C09-8F5F-8D2C8EBD7017}" vid="{FB833F60-0B99-486D-835D-58D3C1A706E1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403330f-162b-446d-8c22-22db491b01b4"/>
    <TaxKeywordTaxHTField xmlns="0403330f-162b-446d-8c22-22db491b01b4">
      <Terms xmlns="http://schemas.microsoft.com/office/infopath/2007/PartnerControls"/>
    </TaxKeywordTaxHTField>
    <_dlc_DocId xmlns="62814ff3-7aa3-44d2-a87f-13a0002dc2ee">DHBWCAS-49-2</_dlc_DocId>
    <_dlc_DocIdUrl xmlns="62814ff3-7aa3-44d2-a87f-13a0002dc2ee">
      <Url>https://portal.dhbw.de/ws/cas/skt/_layouts/15/DocIdRedir.aspx?ID=DHBWCAS-49-2</Url>
      <Description>DHBWCAS-49-2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32425E44242FB40971D8D13DBB5C9AE" ma:contentTypeVersion="3" ma:contentTypeDescription="Ein neues Dokument erstellen." ma:contentTypeScope="" ma:versionID="9c8ec83f17c4ef4e3ee32f1716a5e424">
  <xsd:schema xmlns:xsd="http://www.w3.org/2001/XMLSchema" xmlns:xs="http://www.w3.org/2001/XMLSchema" xmlns:p="http://schemas.microsoft.com/office/2006/metadata/properties" xmlns:ns2="62814ff3-7aa3-44d2-a87f-13a0002dc2ee" xmlns:ns3="0403330f-162b-446d-8c22-22db491b01b4" targetNamespace="http://schemas.microsoft.com/office/2006/metadata/properties" ma:root="true" ma:fieldsID="be63f2546e6949ecbc9e24c02987ae7e" ns2:_="" ns3:_="">
    <xsd:import namespace="62814ff3-7aa3-44d2-a87f-13a0002dc2ee"/>
    <xsd:import namespace="0403330f-162b-446d-8c22-22db491b01b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TaxKeywordTaxHTField" minOccurs="0"/>
                <xsd:element ref="ns3:TaxCatchAll" minOccurs="0"/>
                <xsd:element ref="ns3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814ff3-7aa3-44d2-a87f-13a0002dc2e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3330f-162b-446d-8c22-22db491b01b4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2" nillable="true" ma:taxonomy="true" ma:internalName="TaxKeywordTaxHTField" ma:taxonomyFieldName="TaxKeyword" ma:displayName="Unternehmensstichwörter" ma:fieldId="{23f27201-bee3-471e-b2e7-b64fd8b7ca38}" ma:taxonomyMulti="true" ma:sspId="3be04aaa-45e6-46a1-abdd-565b6b94a65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02BA8AA7-F58C-4096-9519-262FF1E30B59}" ma:internalName="TaxCatchAll" ma:showField="CatchAllData" ma:web="{fe70a33c-f9ab-495b-9020-6cfed70559b2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02BA8AA7-F58C-4096-9519-262FF1E30B59}" ma:internalName="TaxCatchAllLabel" ma:readOnly="true" ma:showField="CatchAllDataLabel" ma:web="{fe70a33c-f9ab-495b-9020-6cfed70559b2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27ACF00-B6B6-49AD-BDF0-84604F84DC99}">
  <ds:schemaRefs>
    <ds:schemaRef ds:uri="http://schemas.microsoft.com/office/2006/documentManagement/types"/>
    <ds:schemaRef ds:uri="62814ff3-7aa3-44d2-a87f-13a0002dc2ee"/>
    <ds:schemaRef ds:uri="http://schemas.microsoft.com/office/infopath/2007/PartnerControls"/>
    <ds:schemaRef ds:uri="http://purl.org/dc/elements/1.1/"/>
    <ds:schemaRef ds:uri="http://schemas.microsoft.com/office/2006/metadata/properties"/>
    <ds:schemaRef ds:uri="0403330f-162b-446d-8c22-22db491b01b4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87AF6C3-D2DA-4626-AF23-85FE54DE43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0C3CCE-AA36-4904-B3B7-1DBE043F7F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814ff3-7aa3-44d2-a87f-13a0002dc2ee"/>
    <ds:schemaRef ds:uri="0403330f-162b-446d-8c22-22db491b01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56F9E31-9CDE-4ED0-99C4-12958CB4D637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ZHL_Vorlage_Praesentation_16zu9</Template>
  <TotalTime>0</TotalTime>
  <Words>1502</Words>
  <Application>Microsoft Office PowerPoint</Application>
  <PresentationFormat>Benutzerdefiniert</PresentationFormat>
  <Paragraphs>236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Wingdings 2</vt:lpstr>
      <vt:lpstr>ZHL allgemein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Duale Hoschule Baden Württemberg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Henninger, Sarah</dc:creator>
  <cp:keywords/>
  <cp:lastModifiedBy>Henninger, Sarah</cp:lastModifiedBy>
  <cp:revision>194</cp:revision>
  <cp:lastPrinted>2016-09-15T13:11:45Z</cp:lastPrinted>
  <dcterms:created xsi:type="dcterms:W3CDTF">2023-10-16T11:04:19Z</dcterms:created>
  <dcterms:modified xsi:type="dcterms:W3CDTF">2024-02-05T09:09:00Z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0x010100B32425E44242FB40971D8D13DBB5C9AE</vt:lpwstr>
  </property>
  <property fmtid="{D5CDD505-2E9C-101B-9397-08002B2CF9AE}" pid="3" name="_dlc_DocIdItemGuid">
    <vt:lpwstr>d0fa20f2-e524-448a-a474-74a1aac50486</vt:lpwstr>
  </property>
  <property fmtid="{D5CDD505-2E9C-101B-9397-08002B2CF9AE}" pid="4" name="TaxKeyword">
    <vt:lpwstr/>
  </property>
</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PictureFitCrop" visible="true"/>
        <mso:control idQ="mso:PictureCrop" visible="true"/>
        <mso:control idQ="mso:PictureFillCrop" visible="true"/>
        <mso:separator idQ="doc:sep2" visible="true"/>
      </mso:documentControls>
    </mso:qat>
  </mso:ribbon>
</mso:customUI>
</file>